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2" name="Shape 162"/>
          <p:cNvSpPr/>
          <p:nvPr>
            <p:ph type="sldImg"/>
          </p:nvPr>
        </p:nvSpPr>
        <p:spPr>
          <a:xfrm>
            <a:off x="1143000" y="685800"/>
            <a:ext cx="4572000" cy="3429000"/>
          </a:xfrm>
          <a:prstGeom prst="rect">
            <a:avLst/>
          </a:prstGeom>
        </p:spPr>
        <p:txBody>
          <a:bodyPr/>
          <a:lstStyle/>
          <a:p>
            <a:pPr/>
          </a:p>
        </p:txBody>
      </p:sp>
      <p:sp>
        <p:nvSpPr>
          <p:cNvPr id="163" name="Shape 1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Nadpis a podnadpis">
    <p:bg>
      <p:bgPr>
        <a:solidFill>
          <a:srgbClr val="222222"/>
        </a:solidFill>
      </p:bgPr>
    </p:bg>
    <p:spTree>
      <p:nvGrpSpPr>
        <p:cNvPr id="1" name=""/>
        <p:cNvGrpSpPr/>
        <p:nvPr/>
      </p:nvGrpSpPr>
      <p:grpSpPr>
        <a:xfrm>
          <a:off x="0" y="0"/>
          <a:ext cx="0" cy="0"/>
          <a:chOff x="0" y="0"/>
          <a:chExt cx="0" cy="0"/>
        </a:xfrm>
      </p:grpSpPr>
      <p:sp>
        <p:nvSpPr>
          <p:cNvPr id="12" name="Lí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977900">
              <a:lnSpc>
                <a:spcPct val="90000"/>
              </a:lnSpc>
              <a:spcBef>
                <a:spcPts val="900"/>
              </a:spcBef>
              <a:defRPr sz="2200">
                <a:solidFill>
                  <a:srgbClr val="FFFFFF"/>
                </a:solidFill>
                <a:latin typeface="Century Gothic"/>
                <a:ea typeface="Century Gothic"/>
                <a:cs typeface="Century Gothic"/>
                <a:sym typeface="Century Gothic"/>
              </a:defRPr>
            </a:pPr>
          </a:p>
        </p:txBody>
      </p:sp>
      <p:sp>
        <p:nvSpPr>
          <p:cNvPr id="13" name="Texto del título"/>
          <p:cNvSpPr txBox="1"/>
          <p:nvPr>
            <p:ph type="title"/>
          </p:nvPr>
        </p:nvSpPr>
        <p:spPr>
          <a:xfrm>
            <a:off x="762000" y="9042400"/>
            <a:ext cx="22860000" cy="3810000"/>
          </a:xfrm>
          <a:prstGeom prst="rect">
            <a:avLst/>
          </a:prstGeom>
        </p:spPr>
        <p:txBody>
          <a:bodyPr/>
          <a:lstStyle>
            <a:lvl1pPr>
              <a:spcBef>
                <a:spcPts val="0"/>
              </a:spcBef>
              <a:defRPr sz="30300"/>
            </a:lvl1pPr>
          </a:lstStyle>
          <a:p>
            <a:pPr/>
            <a:r>
              <a:t>Texto del título</a:t>
            </a:r>
          </a:p>
        </p:txBody>
      </p:sp>
      <p:sp>
        <p:nvSpPr>
          <p:cNvPr id="14" name="Nivel de texto 1…"/>
          <p:cNvSpPr txBox="1"/>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5pPr>
          </a:lstStyle>
          <a:p>
            <a:pPr/>
            <a:r>
              <a:t>Nivel de texto 1</a:t>
            </a:r>
          </a:p>
          <a:p>
            <a:pPr lvl="1"/>
            <a:r>
              <a:t>Nivel de texto 2</a:t>
            </a:r>
          </a:p>
          <a:p>
            <a:pPr lvl="2"/>
            <a:r>
              <a:t>Nivel de texto 3</a:t>
            </a:r>
          </a:p>
          <a:p>
            <a:pPr lvl="3"/>
            <a:r>
              <a:t>Nivel de texto 4</a:t>
            </a:r>
          </a:p>
          <a:p>
            <a:pPr lvl="4"/>
            <a:r>
              <a:t>Nivel de texto 5</a:t>
            </a:r>
          </a:p>
        </p:txBody>
      </p:sp>
      <p:sp>
        <p:nvSpPr>
          <p:cNvPr id="15" name="Número de diapositiva"/>
          <p:cNvSpPr txBox="1"/>
          <p:nvPr>
            <p:ph type="sldNum" sz="quarter" idx="2"/>
          </p:nvPr>
        </p:nvSpPr>
        <p:spPr>
          <a:xfrm>
            <a:off x="23063200"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drážky">
    <p:bg>
      <p:bgPr>
        <a:solidFill>
          <a:srgbClr val="222222"/>
        </a:solidFill>
      </p:bgPr>
    </p:bg>
    <p:spTree>
      <p:nvGrpSpPr>
        <p:cNvPr id="1" name=""/>
        <p:cNvGrpSpPr/>
        <p:nvPr/>
      </p:nvGrpSpPr>
      <p:grpSpPr>
        <a:xfrm>
          <a:off x="0" y="0"/>
          <a:ext cx="0" cy="0"/>
          <a:chOff x="0" y="0"/>
          <a:chExt cx="0" cy="0"/>
        </a:xfrm>
      </p:grpSpPr>
      <p:sp>
        <p:nvSpPr>
          <p:cNvPr id="101" name="Text"/>
          <p:cNvSpPr txBox="1"/>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cap="all" spc="180" sz="3600">
                <a:latin typeface="DIN Alternate Bold"/>
                <a:ea typeface="DIN Alternate Bold"/>
                <a:cs typeface="DIN Alternate Bold"/>
                <a:sym typeface="DIN Alternate Bold"/>
              </a:defRPr>
            </a:lvl1pPr>
          </a:lstStyle>
          <a:p>
            <a:pPr/>
            <a:r>
              <a:t>Text</a:t>
            </a:r>
          </a:p>
        </p:txBody>
      </p:sp>
      <p:sp>
        <p:nvSpPr>
          <p:cNvPr id="102" name="Nivel de texto 1…"/>
          <p:cNvSpPr txBox="1"/>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pPr/>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ky – 3 na výšku">
    <p:bg>
      <p:bgPr>
        <a:solidFill>
          <a:srgbClr val="222222"/>
        </a:solidFill>
      </p:bgPr>
    </p:bg>
    <p:spTree>
      <p:nvGrpSpPr>
        <p:cNvPr id="1" name=""/>
        <p:cNvGrpSpPr/>
        <p:nvPr/>
      </p:nvGrpSpPr>
      <p:grpSpPr>
        <a:xfrm>
          <a:off x="0" y="0"/>
          <a:ext cx="0" cy="0"/>
          <a:chOff x="0" y="0"/>
          <a:chExt cx="0" cy="0"/>
        </a:xfrm>
      </p:grpSpPr>
      <p:sp>
        <p:nvSpPr>
          <p:cNvPr id="110" name="Imagen"/>
          <p:cNvSpPr/>
          <p:nvPr>
            <p:ph type="pic" sz="half" idx="21"/>
          </p:nvPr>
        </p:nvSpPr>
        <p:spPr>
          <a:xfrm>
            <a:off x="12192000" y="-177800"/>
            <a:ext cx="12192000" cy="7162800"/>
          </a:xfrm>
          <a:prstGeom prst="rect">
            <a:avLst/>
          </a:prstGeom>
        </p:spPr>
        <p:txBody>
          <a:bodyPr lIns="91439" tIns="45719" rIns="91439" bIns="45719">
            <a:noAutofit/>
          </a:bodyPr>
          <a:lstStyle/>
          <a:p>
            <a:pPr/>
          </a:p>
        </p:txBody>
      </p:sp>
      <p:sp>
        <p:nvSpPr>
          <p:cNvPr id="111" name="Imagen"/>
          <p:cNvSpPr/>
          <p:nvPr>
            <p:ph type="pic" sz="half" idx="22"/>
          </p:nvPr>
        </p:nvSpPr>
        <p:spPr>
          <a:xfrm>
            <a:off x="12192000" y="6451600"/>
            <a:ext cx="12192000" cy="8297334"/>
          </a:xfrm>
          <a:prstGeom prst="rect">
            <a:avLst/>
          </a:prstGeom>
        </p:spPr>
        <p:txBody>
          <a:bodyPr lIns="91439" tIns="45719" rIns="91439" bIns="45719">
            <a:noAutofit/>
          </a:bodyPr>
          <a:lstStyle/>
          <a:p>
            <a:pPr/>
          </a:p>
        </p:txBody>
      </p:sp>
      <p:sp>
        <p:nvSpPr>
          <p:cNvPr id="112" name="Imagen"/>
          <p:cNvSpPr/>
          <p:nvPr>
            <p:ph type="pic" idx="23"/>
          </p:nvPr>
        </p:nvSpPr>
        <p:spPr>
          <a:xfrm>
            <a:off x="-190500" y="0"/>
            <a:ext cx="12428272" cy="13716000"/>
          </a:xfrm>
          <a:prstGeom prst="rect">
            <a:avLst/>
          </a:prstGeom>
        </p:spPr>
        <p:txBody>
          <a:bodyPr lIns="91439" tIns="45719" rIns="91439" bIns="45719">
            <a:noAutofit/>
          </a:bodyPr>
          <a:lstStyle/>
          <a:p>
            <a:pPr/>
          </a:p>
        </p:txBody>
      </p:sp>
      <p:sp>
        <p:nvSpPr>
          <p:cNvPr id="1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át">
    <p:bg>
      <p:bgPr>
        <a:solidFill>
          <a:srgbClr val="222222"/>
        </a:solidFill>
      </p:bgPr>
    </p:bg>
    <p:spTree>
      <p:nvGrpSpPr>
        <p:cNvPr id="1" name=""/>
        <p:cNvGrpSpPr/>
        <p:nvPr/>
      </p:nvGrpSpPr>
      <p:grpSpPr>
        <a:xfrm>
          <a:off x="0" y="0"/>
          <a:ext cx="0" cy="0"/>
          <a:chOff x="0" y="0"/>
          <a:chExt cx="0" cy="0"/>
        </a:xfrm>
      </p:grpSpPr>
      <p:sp>
        <p:nvSpPr>
          <p:cNvPr id="120" name="Bocadillo cuadrado"/>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4000">
                <a:solidFill>
                  <a:srgbClr val="FFFFFF"/>
                </a:solidFill>
                <a:latin typeface="+mn-lt"/>
                <a:ea typeface="+mn-ea"/>
                <a:cs typeface="+mn-cs"/>
                <a:sym typeface="DIN Condensed Bold"/>
              </a:defRPr>
            </a:pPr>
          </a:p>
        </p:txBody>
      </p:sp>
      <p:sp>
        <p:nvSpPr>
          <p:cNvPr id="121" name="Sem zadajte citát."/>
          <p:cNvSpPr txBox="1"/>
          <p:nvPr>
            <p:ph type="body" sz="quarter" idx="21"/>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cap="all" sz="13400">
                <a:solidFill>
                  <a:srgbClr val="FFFFFF"/>
                </a:solidFill>
                <a:latin typeface="+mn-lt"/>
                <a:ea typeface="+mn-ea"/>
                <a:cs typeface="+mn-cs"/>
                <a:sym typeface="DIN Condensed Bold"/>
              </a:defRPr>
            </a:lvl1pPr>
          </a:lstStyle>
          <a:p>
            <a:pPr/>
            <a:r>
              <a:t>Sem zadajte citát.</a:t>
            </a:r>
          </a:p>
        </p:txBody>
      </p:sp>
      <p:sp>
        <p:nvSpPr>
          <p:cNvPr id="122" name="Janko Hraško"/>
          <p:cNvSpPr txBox="1"/>
          <p:nvPr>
            <p:ph type="body" sz="quarter" idx="22"/>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pPr/>
            <a:r>
              <a:t>Janko Hraško</a:t>
            </a:r>
          </a:p>
        </p:txBody>
      </p:sp>
      <p:sp>
        <p:nvSpPr>
          <p:cNvPr id="123" name="Text"/>
          <p:cNvSpPr txBox="1"/>
          <p:nvPr>
            <p:ph type="body" sz="quarter" idx="2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cap="all" spc="180" sz="3600">
                <a:latin typeface="DIN Alternate Bold"/>
                <a:ea typeface="DIN Alternate Bold"/>
                <a:cs typeface="DIN Alternate Bold"/>
                <a:sym typeface="DIN Alternate Bold"/>
              </a:defRPr>
            </a:lvl1pPr>
          </a:lstStyle>
          <a:p>
            <a:pPr/>
            <a:r>
              <a:t>Text</a:t>
            </a:r>
          </a:p>
        </p:txBody>
      </p:sp>
      <p:sp>
        <p:nvSpPr>
          <p:cNvPr id="1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lternatívna citácia">
    <p:bg>
      <p:bgPr>
        <a:solidFill>
          <a:schemeClr val="accent1"/>
        </a:solidFill>
      </p:bgPr>
    </p:bg>
    <p:spTree>
      <p:nvGrpSpPr>
        <p:cNvPr id="1" name=""/>
        <p:cNvGrpSpPr/>
        <p:nvPr/>
      </p:nvGrpSpPr>
      <p:grpSpPr>
        <a:xfrm>
          <a:off x="0" y="0"/>
          <a:ext cx="0" cy="0"/>
          <a:chOff x="0" y="0"/>
          <a:chExt cx="0" cy="0"/>
        </a:xfrm>
      </p:grpSpPr>
      <p:sp>
        <p:nvSpPr>
          <p:cNvPr id="131" name="Sem zadajte citát."/>
          <p:cNvSpPr txBox="1"/>
          <p:nvPr>
            <p:ph type="body" sz="quarter" idx="21"/>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cap="all" sz="13400">
                <a:solidFill>
                  <a:srgbClr val="FFFFFF"/>
                </a:solidFill>
                <a:latin typeface="+mn-lt"/>
                <a:ea typeface="+mn-ea"/>
                <a:cs typeface="+mn-cs"/>
                <a:sym typeface="DIN Condensed Bold"/>
              </a:defRPr>
            </a:lvl1pPr>
          </a:lstStyle>
          <a:p>
            <a:pPr/>
            <a:r>
              <a:t>Sem zadajte citát.</a:t>
            </a:r>
          </a:p>
        </p:txBody>
      </p:sp>
      <p:sp>
        <p:nvSpPr>
          <p:cNvPr id="132" name="Imagen"/>
          <p:cNvSpPr/>
          <p:nvPr>
            <p:ph type="pic" idx="22"/>
          </p:nvPr>
        </p:nvSpPr>
        <p:spPr>
          <a:xfrm>
            <a:off x="-190500" y="0"/>
            <a:ext cx="12428272" cy="13716000"/>
          </a:xfrm>
          <a:prstGeom prst="rect">
            <a:avLst/>
          </a:prstGeom>
        </p:spPr>
        <p:txBody>
          <a:bodyPr lIns="91439" tIns="45719" rIns="91439" bIns="45719">
            <a:noAutofit/>
          </a:bodyPr>
          <a:lstStyle/>
          <a:p>
            <a:pPr/>
          </a:p>
        </p:txBody>
      </p:sp>
      <p:sp>
        <p:nvSpPr>
          <p:cNvPr id="133" name="Janko Hraško"/>
          <p:cNvSpPr txBox="1"/>
          <p:nvPr>
            <p:ph type="body" sz="quarter" idx="23"/>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pPr/>
            <a:r>
              <a:t>Janko Hraško</a:t>
            </a:r>
          </a:p>
        </p:txBody>
      </p:sp>
      <p:sp>
        <p:nvSpPr>
          <p:cNvPr id="13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ka">
    <p:bg>
      <p:bgPr>
        <a:solidFill>
          <a:srgbClr val="222222"/>
        </a:solidFill>
      </p:bgPr>
    </p:bg>
    <p:spTree>
      <p:nvGrpSpPr>
        <p:cNvPr id="1" name=""/>
        <p:cNvGrpSpPr/>
        <p:nvPr/>
      </p:nvGrpSpPr>
      <p:grpSpPr>
        <a:xfrm>
          <a:off x="0" y="0"/>
          <a:ext cx="0" cy="0"/>
          <a:chOff x="0" y="0"/>
          <a:chExt cx="0" cy="0"/>
        </a:xfrm>
      </p:grpSpPr>
      <p:sp>
        <p:nvSpPr>
          <p:cNvPr id="141" name="Imagen"/>
          <p:cNvSpPr/>
          <p:nvPr>
            <p:ph type="pic" idx="21"/>
          </p:nvPr>
        </p:nvSpPr>
        <p:spPr>
          <a:xfrm>
            <a:off x="-38100" y="-1219200"/>
            <a:ext cx="24460200" cy="16145934"/>
          </a:xfrm>
          <a:prstGeom prst="rect">
            <a:avLst/>
          </a:prstGeom>
        </p:spPr>
        <p:txBody>
          <a:bodyPr lIns="91439" tIns="45719" rIns="91439" bIns="45719">
            <a:noAutofit/>
          </a:bodyPr>
          <a:lstStyle/>
          <a:p>
            <a:pPr/>
          </a:p>
        </p:txBody>
      </p:sp>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ázdna">
    <p:bg>
      <p:bgPr>
        <a:solidFill>
          <a:srgbClr val="222222"/>
        </a:solidFill>
      </p:bgPr>
    </p:bg>
    <p:spTree>
      <p:nvGrpSpPr>
        <p:cNvPr id="1" name=""/>
        <p:cNvGrpSpPr/>
        <p:nvPr/>
      </p:nvGrpSpPr>
      <p:grpSpPr>
        <a:xfrm>
          <a:off x="0" y="0"/>
          <a:ext cx="0" cy="0"/>
          <a:chOff x="0" y="0"/>
          <a:chExt cx="0" cy="0"/>
        </a:xfrm>
      </p:grpSpPr>
      <p:sp>
        <p:nvSpPr>
          <p:cNvPr id="14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lternatívne prázdne">
    <p:spTree>
      <p:nvGrpSpPr>
        <p:cNvPr id="1" name=""/>
        <p:cNvGrpSpPr/>
        <p:nvPr/>
      </p:nvGrpSpPr>
      <p:grpSpPr>
        <a:xfrm>
          <a:off x="0" y="0"/>
          <a:ext cx="0" cy="0"/>
          <a:chOff x="0" y="0"/>
          <a:chExt cx="0" cy="0"/>
        </a:xfrm>
      </p:grpSpPr>
      <p:sp>
        <p:nvSpPr>
          <p:cNvPr id="15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ka – na šírku">
    <p:bg>
      <p:bgPr>
        <a:solidFill>
          <a:srgbClr val="222222"/>
        </a:solidFill>
      </p:bgPr>
    </p:bg>
    <p:spTree>
      <p:nvGrpSpPr>
        <p:cNvPr id="1" name=""/>
        <p:cNvGrpSpPr/>
        <p:nvPr/>
      </p:nvGrpSpPr>
      <p:grpSpPr>
        <a:xfrm>
          <a:off x="0" y="0"/>
          <a:ext cx="0" cy="0"/>
          <a:chOff x="0" y="0"/>
          <a:chExt cx="0" cy="0"/>
        </a:xfrm>
      </p:grpSpPr>
      <p:sp>
        <p:nvSpPr>
          <p:cNvPr id="22" name="Imagen"/>
          <p:cNvSpPr/>
          <p:nvPr>
            <p:ph type="pic" idx="21"/>
          </p:nvPr>
        </p:nvSpPr>
        <p:spPr>
          <a:xfrm>
            <a:off x="-38100" y="-1219200"/>
            <a:ext cx="24460200" cy="16145934"/>
          </a:xfrm>
          <a:prstGeom prst="rect">
            <a:avLst/>
          </a:prstGeom>
        </p:spPr>
        <p:txBody>
          <a:bodyPr lIns="91439" tIns="45719" rIns="91439" bIns="45719">
            <a:noAutofit/>
          </a:bodyPr>
          <a:lstStyle/>
          <a:p>
            <a:pPr/>
          </a:p>
        </p:txBody>
      </p:sp>
      <p:sp>
        <p:nvSpPr>
          <p:cNvPr id="23" name="Lí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977900">
              <a:lnSpc>
                <a:spcPct val="90000"/>
              </a:lnSpc>
              <a:spcBef>
                <a:spcPts val="900"/>
              </a:spcBef>
              <a:defRPr sz="2200">
                <a:solidFill>
                  <a:srgbClr val="FFFFFF"/>
                </a:solidFill>
                <a:latin typeface="Century Gothic"/>
                <a:ea typeface="Century Gothic"/>
                <a:cs typeface="Century Gothic"/>
                <a:sym typeface="Century Gothic"/>
              </a:defRPr>
            </a:pPr>
          </a:p>
        </p:txBody>
      </p:sp>
      <p:sp>
        <p:nvSpPr>
          <p:cNvPr id="24" name="Texto del título"/>
          <p:cNvSpPr txBox="1"/>
          <p:nvPr>
            <p:ph type="title"/>
          </p:nvPr>
        </p:nvSpPr>
        <p:spPr>
          <a:xfrm>
            <a:off x="762000" y="9042400"/>
            <a:ext cx="22860000" cy="3810000"/>
          </a:xfrm>
          <a:prstGeom prst="rect">
            <a:avLst/>
          </a:prstGeom>
        </p:spPr>
        <p:txBody>
          <a:bodyPr/>
          <a:lstStyle>
            <a:lvl1pPr>
              <a:spcBef>
                <a:spcPts val="0"/>
              </a:spcBef>
              <a:defRPr sz="30300"/>
            </a:lvl1pPr>
          </a:lstStyle>
          <a:p>
            <a:pPr/>
            <a:r>
              <a:t>Texto del título</a:t>
            </a:r>
          </a:p>
        </p:txBody>
      </p:sp>
      <p:sp>
        <p:nvSpPr>
          <p:cNvPr id="25" name="Nivel de texto 1…"/>
          <p:cNvSpPr txBox="1"/>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5pPr>
          </a:lstStyle>
          <a:p>
            <a:pPr/>
            <a:r>
              <a:t>Nivel de texto 1</a:t>
            </a:r>
          </a:p>
          <a:p>
            <a:pPr lvl="1"/>
            <a:r>
              <a:t>Nivel de texto 2</a:t>
            </a:r>
          </a:p>
          <a:p>
            <a:pPr lvl="2"/>
            <a:r>
              <a:t>Nivel de texto 3</a:t>
            </a:r>
          </a:p>
          <a:p>
            <a:pPr lvl="3"/>
            <a:r>
              <a:t>Nivel de texto 4</a:t>
            </a:r>
          </a:p>
          <a:p>
            <a:pPr lvl="4"/>
            <a:r>
              <a:t>Nivel de texto 5</a:t>
            </a:r>
          </a:p>
        </p:txBody>
      </p:sp>
      <p:sp>
        <p:nvSpPr>
          <p:cNvPr id="26" name="Número de diapositiva"/>
          <p:cNvSpPr txBox="1"/>
          <p:nvPr>
            <p:ph type="sldNum" sz="quarter" idx="2"/>
          </p:nvPr>
        </p:nvSpPr>
        <p:spPr>
          <a:xfrm>
            <a:off x="23063200"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dpis a alt. podnadpis">
    <p:spTree>
      <p:nvGrpSpPr>
        <p:cNvPr id="1" name=""/>
        <p:cNvGrpSpPr/>
        <p:nvPr/>
      </p:nvGrpSpPr>
      <p:grpSpPr>
        <a:xfrm>
          <a:off x="0" y="0"/>
          <a:ext cx="0" cy="0"/>
          <a:chOff x="0" y="0"/>
          <a:chExt cx="0" cy="0"/>
        </a:xfrm>
      </p:grpSpPr>
      <p:sp>
        <p:nvSpPr>
          <p:cNvPr id="33" name="Lí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977900">
              <a:lnSpc>
                <a:spcPct val="90000"/>
              </a:lnSpc>
              <a:spcBef>
                <a:spcPts val="900"/>
              </a:spcBef>
              <a:defRPr sz="2200">
                <a:solidFill>
                  <a:srgbClr val="FFFFFF"/>
                </a:solidFill>
                <a:latin typeface="Century Gothic"/>
                <a:ea typeface="Century Gothic"/>
                <a:cs typeface="Century Gothic"/>
                <a:sym typeface="Century Gothic"/>
              </a:defRPr>
            </a:pPr>
          </a:p>
        </p:txBody>
      </p:sp>
      <p:sp>
        <p:nvSpPr>
          <p:cNvPr id="34" name="Texto del título"/>
          <p:cNvSpPr txBox="1"/>
          <p:nvPr>
            <p:ph type="title"/>
          </p:nvPr>
        </p:nvSpPr>
        <p:spPr>
          <a:xfrm>
            <a:off x="762000" y="9042400"/>
            <a:ext cx="22860000" cy="3810000"/>
          </a:xfrm>
          <a:prstGeom prst="rect">
            <a:avLst/>
          </a:prstGeom>
        </p:spPr>
        <p:txBody>
          <a:bodyPr/>
          <a:lstStyle>
            <a:lvl1pPr>
              <a:spcBef>
                <a:spcPts val="0"/>
              </a:spcBef>
              <a:defRPr sz="30300"/>
            </a:lvl1pPr>
          </a:lstStyle>
          <a:p>
            <a:pPr/>
            <a:r>
              <a:t>Texto del título</a:t>
            </a:r>
          </a:p>
        </p:txBody>
      </p:sp>
      <p:sp>
        <p:nvSpPr>
          <p:cNvPr id="35" name="Nivel de texto 1…"/>
          <p:cNvSpPr txBox="1"/>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5pPr>
          </a:lstStyle>
          <a:p>
            <a:pPr/>
            <a:r>
              <a:t>Nivel de texto 1</a:t>
            </a:r>
          </a:p>
          <a:p>
            <a:pPr lvl="1"/>
            <a:r>
              <a:t>Nivel de texto 2</a:t>
            </a:r>
          </a:p>
          <a:p>
            <a:pPr lvl="2"/>
            <a:r>
              <a:t>Nivel de texto 3</a:t>
            </a:r>
          </a:p>
          <a:p>
            <a:pPr lvl="3"/>
            <a:r>
              <a:t>Nivel de texto 4</a:t>
            </a:r>
          </a:p>
          <a:p>
            <a:pPr lvl="4"/>
            <a:r>
              <a:t>Nivel de texto 5</a:t>
            </a:r>
          </a:p>
        </p:txBody>
      </p:sp>
      <p:sp>
        <p:nvSpPr>
          <p:cNvPr id="36" name="Número de diapositiva"/>
          <p:cNvSpPr txBox="1"/>
          <p:nvPr>
            <p:ph type="sldNum" sz="quarter" idx="2"/>
          </p:nvPr>
        </p:nvSpPr>
        <p:spPr>
          <a:xfrm>
            <a:off x="23013221" y="5842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ázov – stred">
    <p:bg>
      <p:bgPr>
        <a:solidFill>
          <a:srgbClr val="222222"/>
        </a:solidFill>
      </p:bgPr>
    </p:bg>
    <p:spTree>
      <p:nvGrpSpPr>
        <p:cNvPr id="1" name=""/>
        <p:cNvGrpSpPr/>
        <p:nvPr/>
      </p:nvGrpSpPr>
      <p:grpSpPr>
        <a:xfrm>
          <a:off x="0" y="0"/>
          <a:ext cx="0" cy="0"/>
          <a:chOff x="0" y="0"/>
          <a:chExt cx="0" cy="0"/>
        </a:xfrm>
      </p:grpSpPr>
      <p:sp>
        <p:nvSpPr>
          <p:cNvPr id="43" name="Texto del título"/>
          <p:cNvSpPr txBox="1"/>
          <p:nvPr>
            <p:ph type="title"/>
          </p:nvPr>
        </p:nvSpPr>
        <p:spPr>
          <a:xfrm>
            <a:off x="762000" y="5676900"/>
            <a:ext cx="22860000" cy="6350000"/>
          </a:xfrm>
          <a:prstGeom prst="rect">
            <a:avLst/>
          </a:prstGeom>
        </p:spPr>
        <p:txBody>
          <a:bodyPr/>
          <a:lstStyle>
            <a:lvl1pPr>
              <a:spcBef>
                <a:spcPts val="0"/>
              </a:spcBef>
              <a:defRPr sz="30300"/>
            </a:lvl1pPr>
          </a:lstStyle>
          <a:p>
            <a:pPr/>
            <a:r>
              <a:t>Texto del título</a:t>
            </a:r>
          </a:p>
        </p:txBody>
      </p:sp>
      <p:sp>
        <p:nvSpPr>
          <p:cNvPr id="44" name="Número de diapositiva"/>
          <p:cNvSpPr txBox="1"/>
          <p:nvPr>
            <p:ph type="sldNum" sz="quarter" idx="2"/>
          </p:nvPr>
        </p:nvSpPr>
        <p:spPr>
          <a:xfrm>
            <a:off x="23063200"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ka – na výšku">
    <p:bg>
      <p:bgPr>
        <a:solidFill>
          <a:srgbClr val="222222"/>
        </a:solidFill>
      </p:bgPr>
    </p:bg>
    <p:spTree>
      <p:nvGrpSpPr>
        <p:cNvPr id="1" name=""/>
        <p:cNvGrpSpPr/>
        <p:nvPr/>
      </p:nvGrpSpPr>
      <p:grpSpPr>
        <a:xfrm>
          <a:off x="0" y="0"/>
          <a:ext cx="0" cy="0"/>
          <a:chOff x="0" y="0"/>
          <a:chExt cx="0" cy="0"/>
        </a:xfrm>
      </p:grpSpPr>
      <p:sp>
        <p:nvSpPr>
          <p:cNvPr id="51" name="Imagen"/>
          <p:cNvSpPr/>
          <p:nvPr>
            <p:ph type="pic" idx="21"/>
          </p:nvPr>
        </p:nvSpPr>
        <p:spPr>
          <a:xfrm>
            <a:off x="-190500" y="0"/>
            <a:ext cx="12428272" cy="13716000"/>
          </a:xfrm>
          <a:prstGeom prst="rect">
            <a:avLst/>
          </a:prstGeom>
        </p:spPr>
        <p:txBody>
          <a:bodyPr lIns="91439" tIns="45719" rIns="91439" bIns="45719">
            <a:noAutofit/>
          </a:bodyPr>
          <a:lstStyle/>
          <a:p>
            <a:pPr/>
          </a:p>
        </p:txBody>
      </p:sp>
      <p:sp>
        <p:nvSpPr>
          <p:cNvPr id="52" name="Texto del título"/>
          <p:cNvSpPr txBox="1"/>
          <p:nvPr>
            <p:ph type="title"/>
          </p:nvPr>
        </p:nvSpPr>
        <p:spPr>
          <a:xfrm>
            <a:off x="11049000" y="9042400"/>
            <a:ext cx="12573000" cy="3810000"/>
          </a:xfrm>
          <a:prstGeom prst="rect">
            <a:avLst/>
          </a:prstGeom>
        </p:spPr>
        <p:txBody>
          <a:bodyPr/>
          <a:lstStyle>
            <a:lvl1pPr>
              <a:spcBef>
                <a:spcPts val="0"/>
              </a:spcBef>
              <a:defRPr sz="30300"/>
            </a:lvl1pPr>
          </a:lstStyle>
          <a:p>
            <a:pPr/>
            <a:r>
              <a:t>Texto del título</a:t>
            </a:r>
          </a:p>
        </p:txBody>
      </p:sp>
      <p:sp>
        <p:nvSpPr>
          <p:cNvPr id="53" name="Nivel de texto 1…"/>
          <p:cNvSpPr txBox="1"/>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cap="all" sz="7700">
                <a:solidFill>
                  <a:srgbClr val="A6AAA9"/>
                </a:solidFill>
                <a:latin typeface="DIN Alternate Bold"/>
                <a:ea typeface="DIN Alternate Bold"/>
                <a:cs typeface="DIN Alternate Bold"/>
                <a:sym typeface="DIN Alternate Bold"/>
              </a:defRPr>
            </a:lvl5pPr>
          </a:lstStyle>
          <a:p>
            <a:pPr/>
            <a:r>
              <a:t>Nivel de texto 1</a:t>
            </a:r>
          </a:p>
          <a:p>
            <a:pPr lvl="1"/>
            <a:r>
              <a:t>Nivel de texto 2</a:t>
            </a:r>
          </a:p>
          <a:p>
            <a:pPr lvl="2"/>
            <a:r>
              <a:t>Nivel de texto 3</a:t>
            </a:r>
          </a:p>
          <a:p>
            <a:pPr lvl="3"/>
            <a:r>
              <a:t>Nivel de texto 4</a:t>
            </a:r>
          </a:p>
          <a:p>
            <a:pPr lvl="4"/>
            <a:r>
              <a:t>Nivel de texto 5</a:t>
            </a:r>
          </a:p>
        </p:txBody>
      </p:sp>
      <p:sp>
        <p:nvSpPr>
          <p:cNvPr id="54" name="Número de diapositiva"/>
          <p:cNvSpPr txBox="1"/>
          <p:nvPr>
            <p:ph type="sldNum" sz="quarter" idx="2"/>
          </p:nvPr>
        </p:nvSpPr>
        <p:spPr>
          <a:xfrm>
            <a:off x="23063200"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ov – hore">
    <p:spTree>
      <p:nvGrpSpPr>
        <p:cNvPr id="1" name=""/>
        <p:cNvGrpSpPr/>
        <p:nvPr/>
      </p:nvGrpSpPr>
      <p:grpSpPr>
        <a:xfrm>
          <a:off x="0" y="0"/>
          <a:ext cx="0" cy="0"/>
          <a:chOff x="0" y="0"/>
          <a:chExt cx="0" cy="0"/>
        </a:xfrm>
      </p:grpSpPr>
      <p:sp>
        <p:nvSpPr>
          <p:cNvPr id="61" name="Text"/>
          <p:cNvSpPr txBox="1"/>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cap="all" spc="180" sz="3600">
                <a:latin typeface="DIN Alternate Bold"/>
                <a:ea typeface="DIN Alternate Bold"/>
                <a:cs typeface="DIN Alternate Bold"/>
                <a:sym typeface="DIN Alternate Bold"/>
              </a:defRPr>
            </a:lvl1pPr>
          </a:lstStyle>
          <a:p>
            <a:pPr/>
            <a:r>
              <a:t>Text</a:t>
            </a:r>
          </a:p>
        </p:txBody>
      </p:sp>
      <p:sp>
        <p:nvSpPr>
          <p:cNvPr id="62" name="Texto del título"/>
          <p:cNvSpPr txBox="1"/>
          <p:nvPr>
            <p:ph type="title"/>
          </p:nvPr>
        </p:nvSpPr>
        <p:spPr>
          <a:prstGeom prst="rect">
            <a:avLst/>
          </a:prstGeom>
        </p:spPr>
        <p:txBody>
          <a:bodyPr/>
          <a:lstStyle/>
          <a:p>
            <a:pPr/>
            <a:r>
              <a:t>Texto del título</a:t>
            </a:r>
          </a:p>
        </p:txBody>
      </p:sp>
      <p:sp>
        <p:nvSpPr>
          <p:cNvPr id="6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dpis a odrážky">
    <p:bg>
      <p:bgPr>
        <a:solidFill>
          <a:srgbClr val="222222"/>
        </a:solidFill>
      </p:bgPr>
    </p:bg>
    <p:spTree>
      <p:nvGrpSpPr>
        <p:cNvPr id="1" name=""/>
        <p:cNvGrpSpPr/>
        <p:nvPr/>
      </p:nvGrpSpPr>
      <p:grpSpPr>
        <a:xfrm>
          <a:off x="0" y="0"/>
          <a:ext cx="0" cy="0"/>
          <a:chOff x="0" y="0"/>
          <a:chExt cx="0" cy="0"/>
        </a:xfrm>
      </p:grpSpPr>
      <p:sp>
        <p:nvSpPr>
          <p:cNvPr id="70" name="Text"/>
          <p:cNvSpPr txBox="1"/>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cap="all" spc="180" sz="3600">
                <a:latin typeface="DIN Alternate Bold"/>
                <a:ea typeface="DIN Alternate Bold"/>
                <a:cs typeface="DIN Alternate Bold"/>
                <a:sym typeface="DIN Alternate Bold"/>
              </a:defRPr>
            </a:lvl1pPr>
          </a:lstStyle>
          <a:p>
            <a:pPr/>
            <a:r>
              <a:t>Text</a:t>
            </a:r>
          </a:p>
        </p:txBody>
      </p:sp>
      <p:sp>
        <p:nvSpPr>
          <p:cNvPr id="71" name="Texto del título"/>
          <p:cNvSpPr txBox="1"/>
          <p:nvPr>
            <p:ph type="title"/>
          </p:nvPr>
        </p:nvSpPr>
        <p:spPr>
          <a:prstGeom prst="rect">
            <a:avLst/>
          </a:prstGeom>
        </p:spPr>
        <p:txBody>
          <a:bodyPr/>
          <a:lstStyle/>
          <a:p>
            <a:pPr/>
            <a:r>
              <a:t>Texto del título</a:t>
            </a:r>
          </a:p>
        </p:txBody>
      </p:sp>
      <p:sp>
        <p:nvSpPr>
          <p:cNvPr id="72" name="Nivel de texto 1…"/>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Nivel de texto 1</a:t>
            </a:r>
          </a:p>
          <a:p>
            <a:pPr lvl="1"/>
            <a:r>
              <a:t>Nivel de texto 2</a:t>
            </a:r>
          </a:p>
          <a:p>
            <a:pPr lvl="2"/>
            <a:r>
              <a:t>Nivel de texto 3</a:t>
            </a:r>
          </a:p>
          <a:p>
            <a:pPr lvl="3"/>
            <a:r>
              <a:t>Nivel de texto 4</a:t>
            </a:r>
          </a:p>
          <a:p>
            <a:pPr lvl="4"/>
            <a:r>
              <a:t>Nivel de texto 5</a:t>
            </a:r>
          </a:p>
        </p:txBody>
      </p:sp>
      <p:sp>
        <p:nvSpPr>
          <p:cNvPr id="7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lt. nadpis a odrážky">
    <p:spTree>
      <p:nvGrpSpPr>
        <p:cNvPr id="1" name=""/>
        <p:cNvGrpSpPr/>
        <p:nvPr/>
      </p:nvGrpSpPr>
      <p:grpSpPr>
        <a:xfrm>
          <a:off x="0" y="0"/>
          <a:ext cx="0" cy="0"/>
          <a:chOff x="0" y="0"/>
          <a:chExt cx="0" cy="0"/>
        </a:xfrm>
      </p:grpSpPr>
      <p:sp>
        <p:nvSpPr>
          <p:cNvPr id="80" name="Text"/>
          <p:cNvSpPr txBox="1"/>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cap="all" spc="180" sz="3600">
                <a:latin typeface="DIN Alternate Bold"/>
                <a:ea typeface="DIN Alternate Bold"/>
                <a:cs typeface="DIN Alternate Bold"/>
                <a:sym typeface="DIN Alternate Bold"/>
              </a:defRPr>
            </a:lvl1pPr>
          </a:lstStyle>
          <a:p>
            <a:pPr/>
            <a:r>
              <a:t>Text</a:t>
            </a:r>
          </a:p>
        </p:txBody>
      </p:sp>
      <p:sp>
        <p:nvSpPr>
          <p:cNvPr id="81" name="Texto del título"/>
          <p:cNvSpPr txBox="1"/>
          <p:nvPr>
            <p:ph type="title"/>
          </p:nvPr>
        </p:nvSpPr>
        <p:spPr>
          <a:prstGeom prst="rect">
            <a:avLst/>
          </a:prstGeom>
        </p:spPr>
        <p:txBody>
          <a:bodyPr/>
          <a:lstStyle/>
          <a:p>
            <a:pPr/>
            <a:r>
              <a:t>Texto del título</a:t>
            </a:r>
          </a:p>
        </p:txBody>
      </p:sp>
      <p:sp>
        <p:nvSpPr>
          <p:cNvPr id="82" name="Nivel de texto 1…"/>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Nivel de texto 1</a:t>
            </a:r>
          </a:p>
          <a:p>
            <a:pPr lvl="1"/>
            <a:r>
              <a:t>Nivel de texto 2</a:t>
            </a:r>
          </a:p>
          <a:p>
            <a:pPr lvl="2"/>
            <a:r>
              <a:t>Nivel de texto 3</a:t>
            </a:r>
          </a:p>
          <a:p>
            <a:pPr lvl="3"/>
            <a:r>
              <a:t>Nivel de texto 4</a:t>
            </a:r>
          </a:p>
          <a:p>
            <a:pPr lvl="4"/>
            <a:r>
              <a:t>Nivel de texto 5</a:t>
            </a:r>
          </a:p>
        </p:txBody>
      </p:sp>
      <p:sp>
        <p:nvSpPr>
          <p:cNvPr id="8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dpis, odrážky a fotka">
    <p:bg>
      <p:bgPr>
        <a:solidFill>
          <a:srgbClr val="222222"/>
        </a:solidFill>
      </p:bgPr>
    </p:bg>
    <p:spTree>
      <p:nvGrpSpPr>
        <p:cNvPr id="1" name=""/>
        <p:cNvGrpSpPr/>
        <p:nvPr/>
      </p:nvGrpSpPr>
      <p:grpSpPr>
        <a:xfrm>
          <a:off x="0" y="0"/>
          <a:ext cx="0" cy="0"/>
          <a:chOff x="0" y="0"/>
          <a:chExt cx="0" cy="0"/>
        </a:xfrm>
      </p:grpSpPr>
      <p:sp>
        <p:nvSpPr>
          <p:cNvPr id="90" name="Text"/>
          <p:cNvSpPr txBox="1"/>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cap="all" spc="180" sz="3600">
                <a:latin typeface="DIN Alternate Bold"/>
                <a:ea typeface="DIN Alternate Bold"/>
                <a:cs typeface="DIN Alternate Bold"/>
                <a:sym typeface="DIN Alternate Bold"/>
              </a:defRPr>
            </a:lvl1pPr>
          </a:lstStyle>
          <a:p>
            <a:pPr/>
            <a:r>
              <a:t>Text</a:t>
            </a:r>
          </a:p>
        </p:txBody>
      </p:sp>
      <p:sp>
        <p:nvSpPr>
          <p:cNvPr id="91" name="Imagen"/>
          <p:cNvSpPr/>
          <p:nvPr>
            <p:ph type="pic" idx="22"/>
          </p:nvPr>
        </p:nvSpPr>
        <p:spPr>
          <a:xfrm>
            <a:off x="13258800" y="0"/>
            <a:ext cx="12428272" cy="13716000"/>
          </a:xfrm>
          <a:prstGeom prst="rect">
            <a:avLst/>
          </a:prstGeom>
        </p:spPr>
        <p:txBody>
          <a:bodyPr lIns="91439" tIns="45719" rIns="91439" bIns="45719">
            <a:noAutofit/>
          </a:bodyPr>
          <a:lstStyle/>
          <a:p>
            <a:pPr/>
          </a:p>
        </p:txBody>
      </p:sp>
      <p:sp>
        <p:nvSpPr>
          <p:cNvPr id="92" name="Texto del título"/>
          <p:cNvSpPr txBox="1"/>
          <p:nvPr>
            <p:ph type="title"/>
          </p:nvPr>
        </p:nvSpPr>
        <p:spPr>
          <a:xfrm>
            <a:off x="762000" y="2159000"/>
            <a:ext cx="11811000" cy="1016000"/>
          </a:xfrm>
          <a:prstGeom prst="rect">
            <a:avLst/>
          </a:prstGeom>
        </p:spPr>
        <p:txBody>
          <a:bodyPr/>
          <a:lstStyle/>
          <a:p>
            <a:pPr/>
            <a:r>
              <a:t>Texto del título</a:t>
            </a:r>
          </a:p>
        </p:txBody>
      </p:sp>
      <p:sp>
        <p:nvSpPr>
          <p:cNvPr id="93" name="Nivel de texto 1…"/>
          <p:cNvSpPr txBox="1"/>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pPr/>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ínea"/>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977900">
              <a:lnSpc>
                <a:spcPct val="90000"/>
              </a:lnSpc>
              <a:spcBef>
                <a:spcPts val="900"/>
              </a:spcBef>
              <a:defRPr sz="2200">
                <a:solidFill>
                  <a:srgbClr val="FFFFFF"/>
                </a:solidFill>
                <a:latin typeface="Century Gothic"/>
                <a:ea typeface="Century Gothic"/>
                <a:cs typeface="Century Gothic"/>
                <a:sym typeface="Century Gothic"/>
              </a:defRPr>
            </a:pPr>
          </a:p>
        </p:txBody>
      </p:sp>
      <p:sp>
        <p:nvSpPr>
          <p:cNvPr id="3" name="Texto del título"/>
          <p:cNvSpPr txBox="1"/>
          <p:nvPr>
            <p:ph type="title"/>
          </p:nvPr>
        </p:nvSpPr>
        <p:spPr>
          <a:xfrm>
            <a:off x="762000" y="2159000"/>
            <a:ext cx="22860000"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Texto del título</a:t>
            </a:r>
          </a:p>
        </p:txBody>
      </p:sp>
      <p:sp>
        <p:nvSpPr>
          <p:cNvPr id="4" name="Nivel de texto 1…"/>
          <p:cNvSpPr txBox="1"/>
          <p:nvPr>
            <p:ph type="body" idx="1"/>
          </p:nvPr>
        </p:nvSpPr>
        <p:spPr>
          <a:xfrm>
            <a:off x="762000" y="3860800"/>
            <a:ext cx="22860000" cy="858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b="0" baseline="0" cap="all" i="0" spc="0" strike="noStrike" sz="8700" u="none">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video" Target="https://www.youtube.com/embed/videoseries?feature=oembed" TargetMode="External"/><Relationship Id="rId3" Type="http://schemas.openxmlformats.org/officeDocument/2006/relationships/image" Target="../media/image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tif"/></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tif"/></Relationships>

</file>

<file path=ppt/slides/_rels/slide3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video" Target="https://www.youtube.com/embed/1qJvS8v0TTI?feature=oembed" TargetMode="Externa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65" name="Conflict MANAGEMENT EMOTIONALI NTELLIGENCE BULLYING PREVENTION"/>
          <p:cNvSpPr txBox="1"/>
          <p:nvPr>
            <p:ph type="ctrTitle"/>
          </p:nvPr>
        </p:nvSpPr>
        <p:spPr>
          <a:xfrm>
            <a:off x="713912" y="9090486"/>
            <a:ext cx="20746727" cy="5214580"/>
          </a:xfrm>
          <a:prstGeom prst="rect">
            <a:avLst/>
          </a:prstGeom>
        </p:spPr>
        <p:txBody>
          <a:bodyPr/>
          <a:lstStyle/>
          <a:p>
            <a:pPr>
              <a:defRPr sz="8000">
                <a:solidFill>
                  <a:srgbClr val="A6AAA9"/>
                </a:solidFill>
              </a:defRPr>
            </a:pPr>
            <a:r>
              <a:t>Conflict MANAGEMENT</a:t>
            </a:r>
            <a:br/>
            <a:r>
              <a:t>EMOTIONALI NTELLIGENCE</a:t>
            </a:r>
            <a:br/>
            <a:r>
              <a:t>BULLYING PREVENTION</a:t>
            </a:r>
          </a:p>
        </p:txBody>
      </p:sp>
      <p:sp>
        <p:nvSpPr>
          <p:cNvPr id="166" name="Anita Baloghová…"/>
          <p:cNvSpPr txBox="1"/>
          <p:nvPr>
            <p:ph type="subTitle" sz="quarter" idx="1"/>
          </p:nvPr>
        </p:nvSpPr>
        <p:spPr>
          <a:prstGeom prst="rect">
            <a:avLst/>
          </a:prstGeom>
        </p:spPr>
        <p:txBody>
          <a:bodyPr/>
          <a:lstStyle/>
          <a:p>
            <a:pPr>
              <a:defRPr sz="3500"/>
            </a:pPr>
            <a:r>
              <a:t>Anita Baloghová</a:t>
            </a:r>
          </a:p>
          <a:p>
            <a:pPr>
              <a:defRPr sz="3500"/>
            </a:pPr>
            <a:r>
              <a:t>processed course material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But it can be a big problem…"/>
          <p:cNvSpPr txBox="1"/>
          <p:nvPr>
            <p:ph type="title"/>
          </p:nvPr>
        </p:nvSpPr>
        <p:spPr>
          <a:prstGeom prst="rect">
            <a:avLst/>
          </a:prstGeom>
        </p:spPr>
        <p:txBody>
          <a:bodyPr/>
          <a:lstStyle>
            <a:lvl1pPr defTabSz="685165">
              <a:spcBef>
                <a:spcPts val="3200"/>
              </a:spcBef>
              <a:defRPr sz="7221">
                <a:solidFill>
                  <a:srgbClr val="A6AAA9"/>
                </a:solidFill>
              </a:defRPr>
            </a:lvl1pPr>
          </a:lstStyle>
          <a:p>
            <a:pPr/>
            <a:r>
              <a:t>But it can be a big problem…</a:t>
            </a:r>
          </a:p>
        </p:txBody>
      </p:sp>
      <p:sp>
        <p:nvSpPr>
          <p:cNvPr id="196" name="Negative environment, fear, apathy, anger, distrust…"/>
          <p:cNvSpPr txBox="1"/>
          <p:nvPr>
            <p:ph type="body" sz="half" idx="1"/>
          </p:nvPr>
        </p:nvSpPr>
        <p:spPr>
          <a:xfrm>
            <a:off x="762000" y="5142528"/>
            <a:ext cx="22860001" cy="3430944"/>
          </a:xfrm>
          <a:prstGeom prst="rect">
            <a:avLst/>
          </a:prstGeom>
        </p:spPr>
        <p:txBody>
          <a:bodyPr/>
          <a:lstStyle/>
          <a:p>
            <a:pPr>
              <a:buClr>
                <a:srgbClr val="A6AAA9"/>
              </a:buClr>
              <a:buSzPct val="100000"/>
              <a:buChar char="•"/>
              <a:defRPr cap="all" sz="4000"/>
            </a:pPr>
            <a:r>
              <a:t>Negative environment, fear, apathy, anger, distrust</a:t>
            </a:r>
          </a:p>
          <a:p>
            <a:pPr>
              <a:buClr>
                <a:srgbClr val="A6AAA9"/>
              </a:buClr>
              <a:buSzPct val="100000"/>
              <a:buChar char="•"/>
              <a:defRPr cap="all" sz="4000"/>
            </a:pPr>
            <a:r>
              <a:t>Students learn less, teachers are stressed, families are worried</a:t>
            </a:r>
          </a:p>
          <a:p>
            <a:pPr>
              <a:buClr>
                <a:srgbClr val="A6AAA9"/>
              </a:buClr>
              <a:buSzPct val="100000"/>
              <a:buChar char="•"/>
              <a:defRPr cap="all" sz="4000"/>
            </a:pPr>
            <a:r>
              <a:t>Encourages a vicious cycle of more CONFLICT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198" name="Sources of the conflict"/>
          <p:cNvSpPr txBox="1"/>
          <p:nvPr>
            <p:ph type="title"/>
          </p:nvPr>
        </p:nvSpPr>
        <p:spPr>
          <a:prstGeom prst="rect">
            <a:avLst/>
          </a:prstGeom>
        </p:spPr>
        <p:txBody>
          <a:bodyPr/>
          <a:lstStyle>
            <a:lvl1pPr defTabSz="685165">
              <a:spcBef>
                <a:spcPts val="3200"/>
              </a:spcBef>
              <a:defRPr sz="7221">
                <a:solidFill>
                  <a:srgbClr val="FFFFFF"/>
                </a:solidFill>
              </a:defRPr>
            </a:lvl1pPr>
          </a:lstStyle>
          <a:p>
            <a:pPr/>
            <a:r>
              <a:t>Sources of the conflict</a:t>
            </a:r>
          </a:p>
        </p:txBody>
      </p:sp>
      <p:sp>
        <p:nvSpPr>
          <p:cNvPr id="199" name="Control over resources…"/>
          <p:cNvSpPr txBox="1"/>
          <p:nvPr>
            <p:ph type="body" idx="1"/>
          </p:nvPr>
        </p:nvSpPr>
        <p:spPr>
          <a:prstGeom prst="rect">
            <a:avLst/>
          </a:prstGeom>
        </p:spPr>
        <p:txBody>
          <a:bodyPr/>
          <a:lstStyle/>
          <a:p>
            <a:pPr marL="408064" indent="-408064" defTabSz="767715">
              <a:spcBef>
                <a:spcPts val="3600"/>
              </a:spcBef>
              <a:buClrTx/>
              <a:buSzPct val="100000"/>
              <a:buFont typeface="Arial"/>
              <a:buChar char="•"/>
              <a:defRPr cap="all" sz="3720">
                <a:solidFill>
                  <a:srgbClr val="FFFFFF"/>
                </a:solidFill>
              </a:defRPr>
            </a:pPr>
            <a:r>
              <a:t>Control over resources</a:t>
            </a:r>
          </a:p>
          <a:p>
            <a:pPr marL="408064" indent="-408064" defTabSz="767715">
              <a:spcBef>
                <a:spcPts val="3600"/>
              </a:spcBef>
              <a:buClrTx/>
              <a:buSzPct val="100000"/>
              <a:buFont typeface="Arial"/>
              <a:buChar char="•"/>
              <a:defRPr cap="all" sz="3720">
                <a:solidFill>
                  <a:srgbClr val="FFFFFF"/>
                </a:solidFill>
              </a:defRPr>
            </a:pPr>
            <a:r>
              <a:t>Interdependent work; individual approaches</a:t>
            </a:r>
          </a:p>
          <a:p>
            <a:pPr marL="408064" indent="-408064" defTabSz="767715">
              <a:spcBef>
                <a:spcPts val="3600"/>
              </a:spcBef>
              <a:buClrTx/>
              <a:buSzPct val="100000"/>
              <a:buFont typeface="Arial"/>
              <a:buChar char="•"/>
              <a:defRPr cap="all" sz="3720">
                <a:solidFill>
                  <a:srgbClr val="FFFFFF"/>
                </a:solidFill>
              </a:defRPr>
            </a:pPr>
            <a:r>
              <a:t>Differences in goals</a:t>
            </a:r>
          </a:p>
          <a:p>
            <a:pPr marL="408064" indent="-408064" defTabSz="767715">
              <a:spcBef>
                <a:spcPts val="3600"/>
              </a:spcBef>
              <a:buClrTx/>
              <a:buSzPct val="100000"/>
              <a:buFont typeface="Arial"/>
              <a:buChar char="•"/>
              <a:defRPr cap="all" sz="3720">
                <a:solidFill>
                  <a:srgbClr val="FFFFFF"/>
                </a:solidFill>
              </a:defRPr>
            </a:pPr>
            <a:r>
              <a:t>Communication problems</a:t>
            </a:r>
          </a:p>
          <a:p>
            <a:pPr marL="408064" indent="-408064" defTabSz="767715">
              <a:spcBef>
                <a:spcPts val="3600"/>
              </a:spcBef>
              <a:buClrTx/>
              <a:buSzPct val="100000"/>
              <a:buFont typeface="Arial"/>
              <a:buChar char="•"/>
              <a:defRPr cap="all" sz="3720">
                <a:solidFill>
                  <a:srgbClr val="FFFFFF"/>
                </a:solidFill>
              </a:defRPr>
            </a:pPr>
            <a:r>
              <a:t>Differences in perceptions and Values</a:t>
            </a:r>
          </a:p>
          <a:p>
            <a:pPr marL="408064" indent="-408064" defTabSz="767715">
              <a:spcBef>
                <a:spcPts val="3600"/>
              </a:spcBef>
              <a:buClrTx/>
              <a:buSzPct val="100000"/>
              <a:buFont typeface="Arial"/>
              <a:buChar char="•"/>
              <a:defRPr cap="all" sz="3720">
                <a:solidFill>
                  <a:srgbClr val="FFFFFF"/>
                </a:solidFill>
              </a:defRPr>
            </a:pPr>
            <a:r>
              <a:t>Work environment, organization</a:t>
            </a:r>
          </a:p>
          <a:p>
            <a:pPr marL="408064" indent="-408064" defTabSz="767715">
              <a:spcBef>
                <a:spcPts val="3600"/>
              </a:spcBef>
              <a:buClrTx/>
              <a:buSzPct val="100000"/>
              <a:buFont typeface="Arial"/>
              <a:buChar char="•"/>
              <a:defRPr cap="all" sz="3720">
                <a:solidFill>
                  <a:srgbClr val="FFFFFF"/>
                </a:solidFill>
              </a:defRPr>
            </a:pPr>
            <a:r>
              <a:t>Difference in personality and attitude</a:t>
            </a:r>
          </a:p>
          <a:p>
            <a:pPr marL="408064" indent="-408064" defTabSz="767715">
              <a:spcBef>
                <a:spcPts val="3600"/>
              </a:spcBef>
              <a:buClrTx/>
              <a:buSzPct val="100000"/>
              <a:buFont typeface="Arial"/>
              <a:buChar char="•"/>
              <a:defRPr cap="all" sz="3720">
                <a:solidFill>
                  <a:srgbClr val="FFFFFF"/>
                </a:solidFill>
              </a:defRPr>
            </a:pPr>
            <a:r>
              <a:t>Unclear authority structures…. Etc</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01" name="10 % of the conflicts are due to differences in opinion.…"/>
          <p:cNvSpPr txBox="1"/>
          <p:nvPr>
            <p:ph type="title"/>
          </p:nvPr>
        </p:nvSpPr>
        <p:spPr>
          <a:xfrm>
            <a:off x="2493886" y="3467100"/>
            <a:ext cx="19396228" cy="9423401"/>
          </a:xfrm>
          <a:prstGeom prst="rect">
            <a:avLst/>
          </a:prstGeom>
        </p:spPr>
        <p:txBody>
          <a:bodyPr/>
          <a:lstStyle/>
          <a:p>
            <a:pPr algn="ctr" defTabSz="330200">
              <a:spcBef>
                <a:spcPts val="0"/>
              </a:spcBef>
              <a:defRPr sz="12120">
                <a:solidFill>
                  <a:srgbClr val="A6AAA9"/>
                </a:solidFill>
              </a:defRPr>
            </a:pPr>
            <a:r>
              <a:t>10 % of the conflicts are due to differences in opinion.</a:t>
            </a:r>
          </a:p>
          <a:p>
            <a:pPr algn="ctr" defTabSz="330200">
              <a:spcBef>
                <a:spcPts val="0"/>
              </a:spcBef>
              <a:defRPr sz="12120">
                <a:solidFill>
                  <a:srgbClr val="A6AAA9"/>
                </a:solidFill>
              </a:defRPr>
            </a:pPr>
          </a:p>
          <a:p>
            <a:pPr algn="ctr" defTabSz="330200">
              <a:spcBef>
                <a:spcPts val="0"/>
              </a:spcBef>
              <a:defRPr sz="12120">
                <a:solidFill>
                  <a:srgbClr val="A6AAA9"/>
                </a:solidFill>
              </a:defRPr>
            </a:pPr>
            <a:r>
              <a:t>90% are due to wrong tone of voice.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203" name="Prejudices and Stereotypes may be behind conflicts"/>
          <p:cNvSpPr txBox="1"/>
          <p:nvPr>
            <p:ph type="title"/>
          </p:nvPr>
        </p:nvSpPr>
        <p:spPr>
          <a:prstGeom prst="rect">
            <a:avLst/>
          </a:prstGeom>
        </p:spPr>
        <p:txBody>
          <a:bodyPr/>
          <a:lstStyle>
            <a:lvl1pPr defTabSz="685165">
              <a:spcBef>
                <a:spcPts val="3200"/>
              </a:spcBef>
              <a:defRPr sz="7221">
                <a:solidFill>
                  <a:srgbClr val="FFFFFF"/>
                </a:solidFill>
              </a:defRPr>
            </a:lvl1pPr>
          </a:lstStyle>
          <a:p>
            <a:pPr/>
            <a:r>
              <a:t>Prejudices and Stereotypes may be behind conflicts</a:t>
            </a:r>
          </a:p>
        </p:txBody>
      </p:sp>
      <p:sp>
        <p:nvSpPr>
          <p:cNvPr id="204" name="A stereotype is “...a fixed, over generalized belief about a particular group or class of people.” (Cardwell, 1996)…"/>
          <p:cNvSpPr txBox="1"/>
          <p:nvPr>
            <p:ph type="body" idx="1"/>
          </p:nvPr>
        </p:nvSpPr>
        <p:spPr>
          <a:xfrm>
            <a:off x="821256" y="4409305"/>
            <a:ext cx="20679311" cy="7538990"/>
          </a:xfrm>
          <a:prstGeom prst="rect">
            <a:avLst/>
          </a:prstGeom>
        </p:spPr>
        <p:txBody>
          <a:bodyPr/>
          <a:lstStyle/>
          <a:p>
            <a:pPr lvl="7" marL="0" indent="0">
              <a:lnSpc>
                <a:spcPct val="80000"/>
              </a:lnSpc>
              <a:buClrTx/>
              <a:buSzTx/>
              <a:buFontTx/>
              <a:buNone/>
              <a:defRPr cap="all" sz="5300">
                <a:solidFill>
                  <a:srgbClr val="FFFFFF"/>
                </a:solidFill>
                <a:latin typeface="+mn-lt"/>
                <a:ea typeface="+mn-ea"/>
                <a:cs typeface="+mn-cs"/>
                <a:sym typeface="DIN Condensed Bold"/>
              </a:defRPr>
            </a:pPr>
            <a:r>
              <a:t>A stereotype is “...a fixed, over generalized belief about a particular group or class of people.” (Cardwell, 1996) </a:t>
            </a:r>
          </a:p>
          <a:p>
            <a:pPr marL="0" indent="0">
              <a:buClrTx/>
              <a:buSzTx/>
              <a:buFontTx/>
              <a:buNone/>
              <a:defRPr sz="4000" u="sng">
                <a:solidFill>
                  <a:srgbClr val="FFFFFF"/>
                </a:solidFill>
              </a:defRPr>
            </a:pPr>
            <a:r>
              <a:t>Advantage: </a:t>
            </a:r>
          </a:p>
          <a:p>
            <a:pPr marL="0" indent="0">
              <a:buClrTx/>
              <a:buSzTx/>
              <a:buFontTx/>
              <a:buNone/>
              <a:defRPr sz="4000">
                <a:solidFill>
                  <a:srgbClr val="FFFFFF"/>
                </a:solidFill>
              </a:defRPr>
            </a:pPr>
            <a:r>
              <a:t>it enables us to respond rapidly to (new) situations because we may have had a similar experience before/hear about it; it is comfortable </a:t>
            </a:r>
            <a:br/>
            <a:endParaRPr sz="2700"/>
          </a:p>
          <a:p>
            <a:pPr marL="0" indent="0">
              <a:buClrTx/>
              <a:buSzTx/>
              <a:buFontTx/>
              <a:buNone/>
              <a:defRPr sz="4000" u="sng">
                <a:solidFill>
                  <a:srgbClr val="FFFFFF"/>
                </a:solidFill>
              </a:defRPr>
            </a:pPr>
            <a:r>
              <a:t>Disadvantage: </a:t>
            </a:r>
          </a:p>
          <a:p>
            <a:pPr marL="0" indent="0">
              <a:buClrTx/>
              <a:buSzTx/>
              <a:buFontTx/>
              <a:buNone/>
              <a:defRPr sz="4000">
                <a:solidFill>
                  <a:srgbClr val="FFFFFF"/>
                </a:solidFill>
              </a:defRPr>
            </a:pPr>
            <a:r>
              <a:t>we generalize and that makes us ignore differences between individuals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06" name="Traditional gender stereotypes"/>
          <p:cNvSpPr txBox="1"/>
          <p:nvPr>
            <p:ph type="title"/>
          </p:nvPr>
        </p:nvSpPr>
        <p:spPr>
          <a:xfrm>
            <a:off x="762000" y="1790700"/>
            <a:ext cx="22860000" cy="1016000"/>
          </a:xfrm>
          <a:prstGeom prst="rect">
            <a:avLst/>
          </a:prstGeom>
        </p:spPr>
        <p:txBody>
          <a:bodyPr/>
          <a:lstStyle>
            <a:lvl1pPr algn="ctr" defTabSz="685165">
              <a:spcBef>
                <a:spcPts val="3200"/>
              </a:spcBef>
              <a:defRPr sz="7221">
                <a:solidFill>
                  <a:srgbClr val="A6AAA9"/>
                </a:solidFill>
              </a:defRPr>
            </a:lvl1pPr>
          </a:lstStyle>
          <a:p>
            <a:pPr/>
            <a:r>
              <a:t>Traditional gender stereotypes</a:t>
            </a:r>
          </a:p>
        </p:txBody>
      </p:sp>
      <p:sp>
        <p:nvSpPr>
          <p:cNvPr id="207" name="Feminine…"/>
          <p:cNvSpPr txBox="1"/>
          <p:nvPr>
            <p:ph type="body" idx="1"/>
          </p:nvPr>
        </p:nvSpPr>
        <p:spPr>
          <a:xfrm>
            <a:off x="4392765" y="3382488"/>
            <a:ext cx="15598470" cy="9592624"/>
          </a:xfrm>
          <a:prstGeom prst="rect">
            <a:avLst/>
          </a:prstGeom>
        </p:spPr>
        <p:txBody>
          <a:bodyPr lIns="63500" tIns="63500" rIns="63500" bIns="63500" numCol="2" spcCol="779923"/>
          <a:lstStyle/>
          <a:p>
            <a:pPr marL="0" indent="0" algn="ctr">
              <a:spcBef>
                <a:spcPts val="1600"/>
              </a:spcBef>
              <a:buClrTx/>
              <a:buSzTx/>
              <a:buFontTx/>
              <a:buNone/>
              <a:defRPr cap="all" sz="3100">
                <a:solidFill>
                  <a:schemeClr val="accent6">
                    <a:hueOff val="146492"/>
                    <a:satOff val="27796"/>
                    <a:lumOff val="22179"/>
                  </a:schemeClr>
                </a:solidFill>
                <a:latin typeface="Avenir Next Demi Bold"/>
                <a:ea typeface="Avenir Next Demi Bold"/>
                <a:cs typeface="Avenir Next Demi Bold"/>
                <a:sym typeface="Avenir Next Demi Bold"/>
              </a:defRPr>
            </a:pPr>
            <a:r>
              <a:t>Feminine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Not aggressive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Dependent</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Easily influenced</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Submissive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Passive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Home-oriented</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Easily hurt emotionally</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Indecisive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Talkative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gentle</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Sensitive to other’s feelings</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Very desirous of security</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Cries a lot</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Emotional</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Verbal</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Kind</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Tactful</a:t>
            </a:r>
          </a:p>
          <a:p>
            <a:pPr marL="0" indent="0" algn="ctr">
              <a:lnSpc>
                <a:spcPct val="70000"/>
              </a:lnSpc>
              <a:spcBef>
                <a:spcPts val="1400"/>
              </a:spcBef>
              <a:buClrTx/>
              <a:buSzTx/>
              <a:buFontTx/>
              <a:buNone/>
              <a:defRPr cap="all" sz="2500">
                <a:solidFill>
                  <a:schemeClr val="accent6">
                    <a:hueOff val="146492"/>
                    <a:satOff val="27796"/>
                    <a:lumOff val="22179"/>
                  </a:schemeClr>
                </a:solidFill>
              </a:defRPr>
            </a:pPr>
            <a:r>
              <a:t>Nurturing</a:t>
            </a:r>
          </a:p>
          <a:p>
            <a:pPr marL="0" indent="0" algn="ctr">
              <a:spcBef>
                <a:spcPts val="1600"/>
              </a:spcBef>
              <a:buClrTx/>
              <a:buSzTx/>
              <a:buFontTx/>
              <a:buNone/>
              <a:defRPr cap="all" sz="3100">
                <a:solidFill>
                  <a:schemeClr val="accent1"/>
                </a:solidFill>
                <a:latin typeface="Avenir Next Demi Bold"/>
                <a:ea typeface="Avenir Next Demi Bold"/>
                <a:cs typeface="Avenir Next Demi Bold"/>
                <a:sym typeface="Avenir Next Demi Bold"/>
              </a:defRPr>
            </a:pPr>
            <a:r>
              <a:t>Masculine</a:t>
            </a:r>
          </a:p>
          <a:p>
            <a:pPr marL="0" indent="0" algn="ctr">
              <a:lnSpc>
                <a:spcPct val="70000"/>
              </a:lnSpc>
              <a:spcBef>
                <a:spcPts val="1400"/>
              </a:spcBef>
              <a:buClrTx/>
              <a:buSzTx/>
              <a:buFontTx/>
              <a:buNone/>
              <a:defRPr cap="all" sz="2500">
                <a:solidFill>
                  <a:schemeClr val="accent1"/>
                </a:solidFill>
              </a:defRPr>
            </a:pPr>
            <a:r>
              <a:t>aggressive</a:t>
            </a:r>
          </a:p>
          <a:p>
            <a:pPr marL="0" indent="0" algn="ctr">
              <a:lnSpc>
                <a:spcPct val="70000"/>
              </a:lnSpc>
              <a:spcBef>
                <a:spcPts val="1400"/>
              </a:spcBef>
              <a:buClrTx/>
              <a:buSzTx/>
              <a:buFontTx/>
              <a:buNone/>
              <a:defRPr cap="all" sz="2500">
                <a:solidFill>
                  <a:schemeClr val="accent1"/>
                </a:solidFill>
              </a:defRPr>
            </a:pPr>
            <a:r>
              <a:t>inDependent</a:t>
            </a:r>
          </a:p>
          <a:p>
            <a:pPr marL="0" indent="0" algn="ctr">
              <a:lnSpc>
                <a:spcPct val="70000"/>
              </a:lnSpc>
              <a:spcBef>
                <a:spcPts val="1400"/>
              </a:spcBef>
              <a:buClrTx/>
              <a:buSzTx/>
              <a:buFontTx/>
              <a:buNone/>
              <a:defRPr cap="all" sz="2500">
                <a:solidFill>
                  <a:schemeClr val="accent1"/>
                </a:solidFill>
              </a:defRPr>
            </a:pPr>
            <a:r>
              <a:t>Not Easily influenced</a:t>
            </a:r>
          </a:p>
          <a:p>
            <a:pPr marL="0" indent="0" algn="ctr">
              <a:lnSpc>
                <a:spcPct val="70000"/>
              </a:lnSpc>
              <a:spcBef>
                <a:spcPts val="1400"/>
              </a:spcBef>
              <a:buClrTx/>
              <a:buSzTx/>
              <a:buFontTx/>
              <a:buNone/>
              <a:defRPr cap="all" sz="2500">
                <a:solidFill>
                  <a:schemeClr val="accent1"/>
                </a:solidFill>
              </a:defRPr>
            </a:pPr>
            <a:r>
              <a:t>Dominant</a:t>
            </a:r>
          </a:p>
          <a:p>
            <a:pPr marL="0" indent="0" algn="ctr">
              <a:lnSpc>
                <a:spcPct val="70000"/>
              </a:lnSpc>
              <a:spcBef>
                <a:spcPts val="1400"/>
              </a:spcBef>
              <a:buClrTx/>
              <a:buSzTx/>
              <a:buFontTx/>
              <a:buNone/>
              <a:defRPr cap="all" sz="2500">
                <a:solidFill>
                  <a:schemeClr val="accent1"/>
                </a:solidFill>
              </a:defRPr>
            </a:pPr>
            <a:r>
              <a:t>Active</a:t>
            </a:r>
          </a:p>
          <a:p>
            <a:pPr marL="0" indent="0" algn="ctr">
              <a:lnSpc>
                <a:spcPct val="70000"/>
              </a:lnSpc>
              <a:spcBef>
                <a:spcPts val="1400"/>
              </a:spcBef>
              <a:buClrTx/>
              <a:buSzTx/>
              <a:buFontTx/>
              <a:buNone/>
              <a:defRPr cap="all" sz="2500">
                <a:solidFill>
                  <a:schemeClr val="accent1"/>
                </a:solidFill>
              </a:defRPr>
            </a:pPr>
            <a:r>
              <a:t>Worldly</a:t>
            </a:r>
          </a:p>
          <a:p>
            <a:pPr marL="0" indent="0" algn="ctr">
              <a:lnSpc>
                <a:spcPct val="70000"/>
              </a:lnSpc>
              <a:spcBef>
                <a:spcPts val="1400"/>
              </a:spcBef>
              <a:buClrTx/>
              <a:buSzTx/>
              <a:buFontTx/>
              <a:buNone/>
              <a:defRPr cap="all" sz="2500">
                <a:solidFill>
                  <a:schemeClr val="accent1"/>
                </a:solidFill>
              </a:defRPr>
            </a:pPr>
            <a:r>
              <a:t>Not Easily hurt emotionally</a:t>
            </a:r>
          </a:p>
          <a:p>
            <a:pPr marL="0" indent="0" algn="ctr">
              <a:lnSpc>
                <a:spcPct val="70000"/>
              </a:lnSpc>
              <a:spcBef>
                <a:spcPts val="1400"/>
              </a:spcBef>
              <a:buClrTx/>
              <a:buSzTx/>
              <a:buFontTx/>
              <a:buNone/>
              <a:defRPr cap="all" sz="2500">
                <a:solidFill>
                  <a:schemeClr val="accent1"/>
                </a:solidFill>
              </a:defRPr>
            </a:pPr>
            <a:r>
              <a:t>decisive</a:t>
            </a:r>
          </a:p>
          <a:p>
            <a:pPr marL="0" indent="0" algn="ctr">
              <a:lnSpc>
                <a:spcPct val="70000"/>
              </a:lnSpc>
              <a:spcBef>
                <a:spcPts val="1400"/>
              </a:spcBef>
              <a:buClrTx/>
              <a:buSzTx/>
              <a:buFontTx/>
              <a:buNone/>
              <a:defRPr cap="all" sz="2500">
                <a:solidFill>
                  <a:schemeClr val="accent1"/>
                </a:solidFill>
              </a:defRPr>
            </a:pPr>
            <a:r>
              <a:t>Not at all Talkative</a:t>
            </a:r>
          </a:p>
          <a:p>
            <a:pPr marL="0" indent="0" algn="ctr">
              <a:lnSpc>
                <a:spcPct val="70000"/>
              </a:lnSpc>
              <a:spcBef>
                <a:spcPts val="1400"/>
              </a:spcBef>
              <a:buClrTx/>
              <a:buSzTx/>
              <a:buFontTx/>
              <a:buNone/>
              <a:defRPr cap="all" sz="2500">
                <a:solidFill>
                  <a:schemeClr val="accent1"/>
                </a:solidFill>
              </a:defRPr>
            </a:pPr>
            <a:r>
              <a:t>Tough</a:t>
            </a:r>
          </a:p>
          <a:p>
            <a:pPr marL="0" indent="0" algn="ctr">
              <a:lnSpc>
                <a:spcPct val="70000"/>
              </a:lnSpc>
              <a:spcBef>
                <a:spcPts val="1400"/>
              </a:spcBef>
              <a:buClrTx/>
              <a:buSzTx/>
              <a:buFontTx/>
              <a:buNone/>
              <a:defRPr cap="all" sz="2500">
                <a:solidFill>
                  <a:schemeClr val="accent1"/>
                </a:solidFill>
              </a:defRPr>
            </a:pPr>
            <a:r>
              <a:t>Less Sensitive to other’s feelings</a:t>
            </a:r>
          </a:p>
          <a:p>
            <a:pPr marL="0" indent="0" algn="ctr">
              <a:lnSpc>
                <a:spcPct val="70000"/>
              </a:lnSpc>
              <a:spcBef>
                <a:spcPts val="1400"/>
              </a:spcBef>
              <a:buClrTx/>
              <a:buSzTx/>
              <a:buFontTx/>
              <a:buNone/>
              <a:defRPr cap="all" sz="2500">
                <a:solidFill>
                  <a:schemeClr val="accent1"/>
                </a:solidFill>
              </a:defRPr>
            </a:pPr>
            <a:r>
              <a:t>Not Very desirous of security</a:t>
            </a:r>
          </a:p>
          <a:p>
            <a:pPr marL="0" indent="0" algn="ctr">
              <a:lnSpc>
                <a:spcPct val="70000"/>
              </a:lnSpc>
              <a:spcBef>
                <a:spcPts val="1400"/>
              </a:spcBef>
              <a:buClrTx/>
              <a:buSzTx/>
              <a:buFontTx/>
              <a:buNone/>
              <a:defRPr cap="all" sz="2500">
                <a:solidFill>
                  <a:schemeClr val="accent1"/>
                </a:solidFill>
              </a:defRPr>
            </a:pPr>
            <a:r>
              <a:t>Rarely Cries</a:t>
            </a:r>
          </a:p>
          <a:p>
            <a:pPr marL="0" indent="0" algn="ctr">
              <a:lnSpc>
                <a:spcPct val="70000"/>
              </a:lnSpc>
              <a:spcBef>
                <a:spcPts val="1400"/>
              </a:spcBef>
              <a:buClrTx/>
              <a:buSzTx/>
              <a:buFontTx/>
              <a:buNone/>
              <a:defRPr cap="all" sz="2500">
                <a:solidFill>
                  <a:schemeClr val="accent1"/>
                </a:solidFill>
              </a:defRPr>
            </a:pPr>
            <a:r>
              <a:t>Logical</a:t>
            </a:r>
          </a:p>
          <a:p>
            <a:pPr marL="0" indent="0" algn="ctr">
              <a:lnSpc>
                <a:spcPct val="70000"/>
              </a:lnSpc>
              <a:spcBef>
                <a:spcPts val="1400"/>
              </a:spcBef>
              <a:buClrTx/>
              <a:buSzTx/>
              <a:buFontTx/>
              <a:buNone/>
              <a:defRPr cap="all" sz="2500">
                <a:solidFill>
                  <a:schemeClr val="accent1"/>
                </a:solidFill>
              </a:defRPr>
            </a:pPr>
            <a:r>
              <a:t>Analytical</a:t>
            </a:r>
          </a:p>
          <a:p>
            <a:pPr marL="0" indent="0" algn="ctr">
              <a:lnSpc>
                <a:spcPct val="70000"/>
              </a:lnSpc>
              <a:spcBef>
                <a:spcPts val="1400"/>
              </a:spcBef>
              <a:buClrTx/>
              <a:buSzTx/>
              <a:buFontTx/>
              <a:buNone/>
              <a:defRPr cap="all" sz="2500">
                <a:solidFill>
                  <a:schemeClr val="accent1"/>
                </a:solidFill>
              </a:defRPr>
            </a:pPr>
            <a:r>
              <a:t>Cruel</a:t>
            </a:r>
          </a:p>
          <a:p>
            <a:pPr marL="0" indent="0" algn="ctr">
              <a:lnSpc>
                <a:spcPct val="70000"/>
              </a:lnSpc>
              <a:spcBef>
                <a:spcPts val="1400"/>
              </a:spcBef>
              <a:buClrTx/>
              <a:buSzTx/>
              <a:buFontTx/>
              <a:buNone/>
              <a:defRPr cap="all" sz="2500">
                <a:solidFill>
                  <a:schemeClr val="accent1"/>
                </a:solidFill>
              </a:defRPr>
            </a:pPr>
            <a:r>
              <a:t>Blunt</a:t>
            </a:r>
          </a:p>
          <a:p>
            <a:pPr marL="0" indent="0" algn="ctr">
              <a:lnSpc>
                <a:spcPct val="70000"/>
              </a:lnSpc>
              <a:spcBef>
                <a:spcPts val="1400"/>
              </a:spcBef>
              <a:buClrTx/>
              <a:buSzTx/>
              <a:buFontTx/>
              <a:buNone/>
              <a:defRPr cap="all" sz="2500">
                <a:solidFill>
                  <a:schemeClr val="accent1"/>
                </a:solidFill>
              </a:defRPr>
            </a:pPr>
            <a:r>
              <a:t>Not Nurturing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1" name="Picture 2"/>
          <p:cNvGrpSpPr/>
          <p:nvPr/>
        </p:nvGrpSpPr>
        <p:grpSpPr>
          <a:xfrm>
            <a:off x="2979560" y="1674467"/>
            <a:ext cx="18424880" cy="10367066"/>
            <a:chOff x="0" y="0"/>
            <a:chExt cx="18424878" cy="10367064"/>
          </a:xfrm>
        </p:grpSpPr>
        <p:sp>
          <p:nvSpPr>
            <p:cNvPr id="209" name="Rectángulo"/>
            <p:cNvSpPr/>
            <p:nvPr/>
          </p:nvSpPr>
          <p:spPr>
            <a:xfrm>
              <a:off x="0" y="0"/>
              <a:ext cx="18424879" cy="10367065"/>
            </a:xfrm>
            <a:prstGeom prst="rect">
              <a:avLst/>
            </a:prstGeom>
            <a:solidFill>
              <a:srgbClr val="000000"/>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Century Gothic"/>
                  <a:ea typeface="Century Gothic"/>
                  <a:cs typeface="Century Gothic"/>
                  <a:sym typeface="Century Gothic"/>
                </a:defRPr>
              </a:pPr>
            </a:p>
          </p:txBody>
        </p:sp>
        <p:pic>
          <p:nvPicPr>
            <p:cNvPr id="210" name="image16.jpeg" descr="image16.jpeg"/>
            <p:cNvPicPr>
              <a:picLocks noChangeAspect="1"/>
            </p:cNvPicPr>
            <p:nvPr/>
          </p:nvPicPr>
          <p:blipFill>
            <a:blip r:embed="rId2">
              <a:extLst/>
            </a:blip>
            <a:stretch>
              <a:fillRect/>
            </a:stretch>
          </p:blipFill>
          <p:spPr>
            <a:xfrm>
              <a:off x="0" y="0"/>
              <a:ext cx="18424879" cy="10367065"/>
            </a:xfrm>
            <a:prstGeom prst="rect">
              <a:avLst/>
            </a:prstGeom>
            <a:ln w="444500" cap="sq">
              <a:solidFill>
                <a:srgbClr val="000000"/>
              </a:solidFill>
              <a:prstDash val="solid"/>
              <a:miter lim="800000"/>
            </a:ln>
            <a:effectLst>
              <a:outerShdw sx="100000" sy="100000" kx="0" ky="0" algn="b" rotWithShape="0" blurRad="254000" dist="190500" dir="2700000">
                <a:srgbClr val="000000">
                  <a:alpha val="40000"/>
                </a:srgbClr>
              </a:outerShdw>
            </a:effectLst>
          </p:spPr>
        </p:pic>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213" name="1.having students reflecting on what a conflict IS   2. having students reflecting on what is THEIR RESPONSE TO A conflict WHEN they OBSERVE IT IN OTHERS OR WHEN THEY ARE IN A CONFLICT…"/>
          <p:cNvSpPr txBox="1"/>
          <p:nvPr>
            <p:ph type="body" idx="4294967295"/>
          </p:nvPr>
        </p:nvSpPr>
        <p:spPr>
          <a:xfrm>
            <a:off x="761999" y="4012865"/>
            <a:ext cx="22860001" cy="8950220"/>
          </a:xfrm>
          <a:prstGeom prst="rect">
            <a:avLst/>
          </a:prstGeom>
        </p:spPr>
        <p:txBody>
          <a:bodyPr/>
          <a:lstStyle/>
          <a:p>
            <a:pPr marL="0" indent="0">
              <a:buClrTx/>
              <a:buSzTx/>
              <a:buFontTx/>
              <a:buNone/>
              <a:defRPr cap="all">
                <a:solidFill>
                  <a:srgbClr val="FFFFFF"/>
                </a:solidFill>
                <a:latin typeface="Avenir Next Regular"/>
                <a:ea typeface="Avenir Next Regular"/>
                <a:cs typeface="Avenir Next Regular"/>
                <a:sym typeface="Avenir Next Regular"/>
              </a:defRPr>
            </a:pPr>
            <a:r>
              <a:rPr sz="3600"/>
              <a:t>1.having students reflecting on what a conflict IS </a:t>
            </a:r>
            <a:br>
              <a:rPr sz="3600"/>
            </a:br>
            <a:br>
              <a:rPr sz="3600"/>
            </a:br>
            <a:r>
              <a:rPr sz="3600"/>
              <a:t>2. having students reflecting on what is THEIR RESPONSE TO A conflict WHEN they OBSERVE IT IN OTHERS OR WHEN THEY ARE IN A CONFLICT </a:t>
            </a:r>
            <a:endParaRPr sz="3600"/>
          </a:p>
          <a:p>
            <a:pPr marL="0" indent="0">
              <a:buClrTx/>
              <a:buSzTx/>
              <a:buFontTx/>
              <a:buNone/>
              <a:defRPr cap="all">
                <a:solidFill>
                  <a:srgbClr val="FFFFFF"/>
                </a:solidFill>
                <a:latin typeface="Avenir Next Regular"/>
                <a:ea typeface="Avenir Next Regular"/>
                <a:cs typeface="Avenir Next Regular"/>
                <a:sym typeface="Avenir Next Regular"/>
              </a:defRPr>
            </a:pPr>
            <a:r>
              <a:rPr sz="3600"/>
              <a:t>3.NEUTRALISING THE SOURCE OF THE CONFLICT </a:t>
            </a:r>
            <a:br>
              <a:rPr sz="3600"/>
            </a:br>
            <a:br>
              <a:rPr sz="3600"/>
            </a:br>
            <a:r>
              <a:rPr sz="3600"/>
              <a:t>4.workING on stereotypes</a:t>
            </a:r>
            <a:br>
              <a:rPr sz="3600"/>
            </a:br>
            <a:br>
              <a:rPr sz="3600"/>
            </a:br>
            <a:r>
              <a:rPr sz="3600"/>
              <a:t>5. work to meet needs </a:t>
            </a:r>
            <a:br>
              <a:rPr sz="3600"/>
            </a:br>
            <a:br>
              <a:rPr sz="3600"/>
            </a:br>
            <a:r>
              <a:rPr sz="3600"/>
              <a:t>6.work on gratitude, mindfulness</a:t>
            </a:r>
            <a:br>
              <a:rPr sz="3600"/>
            </a:br>
          </a:p>
        </p:txBody>
      </p:sp>
      <p:sp>
        <p:nvSpPr>
          <p:cNvPr id="214" name="We can prevent conflicts in the school community:"/>
          <p:cNvSpPr txBox="1"/>
          <p:nvPr>
            <p:ph type="title" idx="4294967295"/>
          </p:nvPr>
        </p:nvSpPr>
        <p:spPr>
          <a:xfrm>
            <a:off x="762000" y="2159000"/>
            <a:ext cx="21592228" cy="1771214"/>
          </a:xfrm>
          <a:prstGeom prst="rect">
            <a:avLst/>
          </a:prstGeom>
        </p:spPr>
        <p:txBody>
          <a:bodyPr/>
          <a:lstStyle>
            <a:lvl1pPr>
              <a:defRPr>
                <a:solidFill>
                  <a:srgbClr val="FFFFFF"/>
                </a:solidFill>
              </a:defRPr>
            </a:lvl1pPr>
          </a:lstStyle>
          <a:p>
            <a:pPr/>
            <a:r>
              <a:t>We can prevent conflicts in the school community: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216" name="Imagen" descr="Imagen"/>
          <p:cNvPicPr>
            <a:picLocks noChangeAspect="1"/>
          </p:cNvPicPr>
          <p:nvPr/>
        </p:nvPicPr>
        <p:blipFill>
          <a:blip r:embed="rId2">
            <a:extLst/>
          </a:blip>
          <a:stretch>
            <a:fillRect/>
          </a:stretch>
        </p:blipFill>
        <p:spPr>
          <a:xfrm>
            <a:off x="5625896" y="3293306"/>
            <a:ext cx="13132208" cy="9770988"/>
          </a:xfrm>
          <a:prstGeom prst="rect">
            <a:avLst/>
          </a:prstGeom>
          <a:ln w="12700">
            <a:miter lim="400000"/>
          </a:ln>
        </p:spPr>
      </p:pic>
      <p:sp>
        <p:nvSpPr>
          <p:cNvPr id="217" name="Conflicts often rise because of an unmet need"/>
          <p:cNvSpPr txBox="1"/>
          <p:nvPr>
            <p:ph type="title"/>
          </p:nvPr>
        </p:nvSpPr>
        <p:spPr>
          <a:xfrm>
            <a:off x="3068506" y="1768693"/>
            <a:ext cx="18246988" cy="1771214"/>
          </a:xfrm>
          <a:prstGeom prst="rect">
            <a:avLst/>
          </a:prstGeom>
        </p:spPr>
        <p:txBody>
          <a:bodyPr/>
          <a:lstStyle>
            <a:lvl1pPr algn="ctr">
              <a:defRPr>
                <a:solidFill>
                  <a:srgbClr val="A6AAA9"/>
                </a:solidFill>
              </a:defRPr>
            </a:lvl1pPr>
          </a:lstStyle>
          <a:p>
            <a:pPr/>
            <a:r>
              <a:t>Conflicts often rise because of an unmet need</a:t>
            </a:r>
          </a:p>
        </p:txBody>
      </p:sp>
      <p:sp>
        <p:nvSpPr>
          <p:cNvPr id="218" name="A. Maslow’s hierarchy of needs, 1943"/>
          <p:cNvSpPr txBox="1"/>
          <p:nvPr/>
        </p:nvSpPr>
        <p:spPr>
          <a:xfrm>
            <a:off x="3212576" y="3898899"/>
            <a:ext cx="571416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rgbClr val="222222"/>
                </a:solidFill>
              </a:defRPr>
            </a:lvl1pPr>
          </a:lstStyle>
          <a:p>
            <a:pPr/>
            <a:r>
              <a:t>A. Maslow’s hierarchy of needs, 1943</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Cooperative Learning"/>
          <p:cNvSpPr txBox="1"/>
          <p:nvPr>
            <p:ph type="title"/>
          </p:nvPr>
        </p:nvSpPr>
        <p:spPr>
          <a:xfrm>
            <a:off x="762000" y="2159000"/>
            <a:ext cx="11811000" cy="1016000"/>
          </a:xfrm>
          <a:prstGeom prst="rect">
            <a:avLst/>
          </a:prstGeom>
        </p:spPr>
        <p:txBody>
          <a:bodyPr/>
          <a:lstStyle>
            <a:lvl1pPr defTabSz="685165">
              <a:spcBef>
                <a:spcPts val="3200"/>
              </a:spcBef>
              <a:defRPr sz="7221">
                <a:solidFill>
                  <a:srgbClr val="A6AAA9"/>
                </a:solidFill>
              </a:defRPr>
            </a:lvl1pPr>
          </a:lstStyle>
          <a:p>
            <a:pPr/>
            <a:r>
              <a:t>Cooperative Learning</a:t>
            </a:r>
          </a:p>
        </p:txBody>
      </p:sp>
      <p:sp>
        <p:nvSpPr>
          <p:cNvPr id="221" name="Cooperative learning is a successful teaching strategy in which small teams, each with students of different levels of ability, use a variety of learning activities to improve their understanding of a subject.…"/>
          <p:cNvSpPr txBox="1"/>
          <p:nvPr>
            <p:ph type="body" sz="half" idx="1"/>
          </p:nvPr>
        </p:nvSpPr>
        <p:spPr>
          <a:xfrm>
            <a:off x="762000" y="3860800"/>
            <a:ext cx="7852296" cy="8585200"/>
          </a:xfrm>
          <a:prstGeom prst="rect">
            <a:avLst/>
          </a:prstGeom>
        </p:spPr>
        <p:txBody>
          <a:bodyPr/>
          <a:lstStyle/>
          <a:p>
            <a:pPr marL="0" indent="0" defTabSz="792479">
              <a:spcBef>
                <a:spcPts val="3700"/>
              </a:spcBef>
              <a:buClrTx/>
              <a:buSzTx/>
              <a:buFontTx/>
              <a:buNone/>
              <a:defRPr sz="3839">
                <a:solidFill>
                  <a:srgbClr val="A6AAA9"/>
                </a:solidFill>
              </a:defRPr>
            </a:pPr>
            <a:r>
              <a:t>Cooperative learning is a successful teaching strategy in which small teams, each with students of different levels of ability, use a variety of learning activities to improve their understanding of a subject. </a:t>
            </a:r>
          </a:p>
          <a:p>
            <a:pPr marL="0" indent="0" defTabSz="792479">
              <a:spcBef>
                <a:spcPts val="3700"/>
              </a:spcBef>
              <a:buClrTx/>
              <a:buSzTx/>
              <a:buFontTx/>
              <a:buNone/>
              <a:defRPr sz="3839">
                <a:solidFill>
                  <a:srgbClr val="A6AAA9"/>
                </a:solidFill>
              </a:defRPr>
            </a:pPr>
            <a:r>
              <a:t>Each member of a team is responsible not only for learning what is taught but also for helping teammates learn, thus creating an atmosphere of achievement.</a:t>
            </a:r>
          </a:p>
        </p:txBody>
      </p:sp>
      <p:pic>
        <p:nvPicPr>
          <p:cNvPr id="222" name="Picture 4" descr="Picture 4"/>
          <p:cNvPicPr>
            <a:picLocks noChangeAspect="1"/>
          </p:cNvPicPr>
          <p:nvPr/>
        </p:nvPicPr>
        <p:blipFill>
          <a:blip r:embed="rId2">
            <a:extLst/>
          </a:blip>
          <a:stretch>
            <a:fillRect/>
          </a:stretch>
        </p:blipFill>
        <p:spPr>
          <a:xfrm>
            <a:off x="9687570" y="4304034"/>
            <a:ext cx="13654865" cy="769873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24" name="The jigsaw method"/>
          <p:cNvSpPr txBox="1"/>
          <p:nvPr>
            <p:ph type="title"/>
          </p:nvPr>
        </p:nvSpPr>
        <p:spPr>
          <a:xfrm>
            <a:off x="6286499" y="1854184"/>
            <a:ext cx="11811001" cy="1016001"/>
          </a:xfrm>
          <a:prstGeom prst="rect">
            <a:avLst/>
          </a:prstGeom>
        </p:spPr>
        <p:txBody>
          <a:bodyPr/>
          <a:lstStyle>
            <a:lvl1pPr algn="ctr" defTabSz="685165">
              <a:spcBef>
                <a:spcPts val="3200"/>
              </a:spcBef>
              <a:defRPr sz="7221">
                <a:solidFill>
                  <a:srgbClr val="A6AAA9"/>
                </a:solidFill>
              </a:defRPr>
            </a:lvl1pPr>
          </a:lstStyle>
          <a:p>
            <a:pPr/>
            <a:r>
              <a:t>The jigsaw method</a:t>
            </a:r>
          </a:p>
        </p:txBody>
      </p:sp>
      <p:pic>
        <p:nvPicPr>
          <p:cNvPr id="225" name="Imagen" descr="Imagen"/>
          <p:cNvPicPr>
            <a:picLocks noChangeAspect="1"/>
          </p:cNvPicPr>
          <p:nvPr/>
        </p:nvPicPr>
        <p:blipFill>
          <a:blip r:embed="rId2">
            <a:extLst/>
          </a:blip>
          <a:stretch>
            <a:fillRect/>
          </a:stretch>
        </p:blipFill>
        <p:spPr>
          <a:xfrm>
            <a:off x="6181901" y="3048925"/>
            <a:ext cx="12020198" cy="901515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68" name="Bronfenbrenner’s Ecological Systems Theory"/>
          <p:cNvSpPr txBox="1"/>
          <p:nvPr>
            <p:ph type="title"/>
          </p:nvPr>
        </p:nvSpPr>
        <p:spPr>
          <a:xfrm>
            <a:off x="6286500" y="2146299"/>
            <a:ext cx="11811001" cy="1016001"/>
          </a:xfrm>
          <a:prstGeom prst="rect">
            <a:avLst/>
          </a:prstGeom>
        </p:spPr>
        <p:txBody>
          <a:bodyPr/>
          <a:lstStyle>
            <a:lvl1pPr algn="ctr" defTabSz="544830">
              <a:spcBef>
                <a:spcPts val="2500"/>
              </a:spcBef>
              <a:defRPr sz="5742">
                <a:solidFill>
                  <a:srgbClr val="A6AAA9"/>
                </a:solidFill>
              </a:defRPr>
            </a:lvl1pPr>
          </a:lstStyle>
          <a:p>
            <a:pPr/>
            <a:r>
              <a:t>Bronfenbrenner’s Ecological Systems Theory</a:t>
            </a:r>
          </a:p>
        </p:txBody>
      </p:sp>
      <p:pic>
        <p:nvPicPr>
          <p:cNvPr id="169" name="human_development.png" descr="human_development.png"/>
          <p:cNvPicPr>
            <a:picLocks noChangeAspect="1"/>
          </p:cNvPicPr>
          <p:nvPr/>
        </p:nvPicPr>
        <p:blipFill>
          <a:blip r:embed="rId2">
            <a:extLst/>
          </a:blip>
          <a:stretch>
            <a:fillRect/>
          </a:stretch>
        </p:blipFill>
        <p:spPr>
          <a:xfrm>
            <a:off x="7457920" y="3424978"/>
            <a:ext cx="9468161" cy="950764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27" name="Conflict management styles"/>
          <p:cNvSpPr txBox="1"/>
          <p:nvPr>
            <p:ph type="title"/>
          </p:nvPr>
        </p:nvSpPr>
        <p:spPr>
          <a:xfrm>
            <a:off x="6286500" y="1790761"/>
            <a:ext cx="11811001" cy="1016001"/>
          </a:xfrm>
          <a:prstGeom prst="rect">
            <a:avLst/>
          </a:prstGeom>
        </p:spPr>
        <p:txBody>
          <a:bodyPr/>
          <a:lstStyle>
            <a:lvl1pPr algn="ctr" defTabSz="685165">
              <a:spcBef>
                <a:spcPts val="3200"/>
              </a:spcBef>
              <a:defRPr sz="7221">
                <a:solidFill>
                  <a:srgbClr val="A6AAA9"/>
                </a:solidFill>
              </a:defRPr>
            </a:lvl1pPr>
          </a:lstStyle>
          <a:p>
            <a:pPr/>
            <a:r>
              <a:t>Conflict management styles</a:t>
            </a:r>
          </a:p>
        </p:txBody>
      </p:sp>
      <p:pic>
        <p:nvPicPr>
          <p:cNvPr id="228" name="Imagen" descr="Imagen"/>
          <p:cNvPicPr>
            <a:picLocks noChangeAspect="1"/>
          </p:cNvPicPr>
          <p:nvPr/>
        </p:nvPicPr>
        <p:blipFill>
          <a:blip r:embed="rId2">
            <a:extLst/>
          </a:blip>
          <a:stretch>
            <a:fillRect/>
          </a:stretch>
        </p:blipFill>
        <p:spPr>
          <a:xfrm>
            <a:off x="7750803" y="3898899"/>
            <a:ext cx="8882394" cy="889508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230" name="Conflict Resolution – Some Basic Steps for Students AND TEACHER"/>
          <p:cNvSpPr txBox="1"/>
          <p:nvPr>
            <p:ph type="title"/>
          </p:nvPr>
        </p:nvSpPr>
        <p:spPr>
          <a:prstGeom prst="rect">
            <a:avLst/>
          </a:prstGeom>
        </p:spPr>
        <p:txBody>
          <a:bodyPr/>
          <a:lstStyle>
            <a:lvl1pPr defTabSz="685165">
              <a:spcBef>
                <a:spcPts val="3200"/>
              </a:spcBef>
              <a:defRPr sz="7221">
                <a:solidFill>
                  <a:srgbClr val="FFFFFF"/>
                </a:solidFill>
              </a:defRPr>
            </a:lvl1pPr>
          </a:lstStyle>
          <a:p>
            <a:pPr/>
            <a:r>
              <a:t>Conflict Resolution – Some Basic Steps for Students AND TEACHER</a:t>
            </a:r>
          </a:p>
        </p:txBody>
      </p:sp>
      <p:sp>
        <p:nvSpPr>
          <p:cNvPr id="231" name="Remain calm, step back and assess. Observe what is happening. Is it a really big deal? If not, let it go, walk away. If yes, proceed to the next steps.…"/>
          <p:cNvSpPr txBox="1"/>
          <p:nvPr>
            <p:ph type="body" idx="1"/>
          </p:nvPr>
        </p:nvSpPr>
        <p:spPr>
          <a:xfrm>
            <a:off x="821256" y="4257826"/>
            <a:ext cx="20973152" cy="7841948"/>
          </a:xfrm>
          <a:prstGeom prst="rect">
            <a:avLst/>
          </a:prstGeom>
        </p:spPr>
        <p:txBody>
          <a:bodyPr/>
          <a:lstStyle/>
          <a:p>
            <a:pPr>
              <a:lnSpc>
                <a:spcPct val="120000"/>
              </a:lnSpc>
              <a:buClrTx/>
              <a:buSzPct val="100000"/>
              <a:buFontTx/>
              <a:buAutoNum type="arabicPeriod" startAt="1"/>
              <a:defRPr cap="all" sz="3300">
                <a:solidFill>
                  <a:srgbClr val="FFFFFF"/>
                </a:solidFill>
                <a:latin typeface="Avenir Next Regular"/>
                <a:ea typeface="Avenir Next Regular"/>
                <a:cs typeface="Avenir Next Regular"/>
                <a:sym typeface="Avenir Next Regular"/>
              </a:defRPr>
            </a:pPr>
            <a:r>
              <a:t>Remain calm, step back and assess. Observe what is happening. Is it a really big deal? If not, let it go, walk away. If yes, proceed to the next steps.</a:t>
            </a:r>
          </a:p>
          <a:p>
            <a:pPr>
              <a:lnSpc>
                <a:spcPct val="120000"/>
              </a:lnSpc>
              <a:buClrTx/>
              <a:buSzPct val="100000"/>
              <a:buFontTx/>
              <a:buAutoNum type="arabicPeriod" startAt="2"/>
              <a:defRPr cap="all" sz="3300">
                <a:solidFill>
                  <a:srgbClr val="FFFFFF"/>
                </a:solidFill>
                <a:latin typeface="Avenir Next Regular"/>
                <a:ea typeface="Avenir Next Regular"/>
                <a:cs typeface="Avenir Next Regular"/>
                <a:sym typeface="Avenir Next Regular"/>
              </a:defRPr>
            </a:pPr>
            <a:r>
              <a:t>Talk, compromise, resolve. Talk calmly about what has happened. If the people in the conflict are not able to calm down, do not try to reason with them. They aren’t ready, talk with them separately</a:t>
            </a:r>
          </a:p>
          <a:p>
            <a:pPr>
              <a:lnSpc>
                <a:spcPct val="120000"/>
              </a:lnSpc>
              <a:buClrTx/>
              <a:buSzPct val="100000"/>
              <a:buFontTx/>
              <a:buAutoNum type="arabicPeriod" startAt="3"/>
              <a:defRPr cap="all" sz="3300">
                <a:solidFill>
                  <a:srgbClr val="FFFFFF"/>
                </a:solidFill>
                <a:latin typeface="Avenir Next Regular"/>
                <a:ea typeface="Avenir Next Regular"/>
                <a:cs typeface="Avenir Next Regular"/>
                <a:sym typeface="Avenir Next Regular"/>
              </a:defRPr>
            </a:pPr>
            <a:r>
              <a:t>FOR STUDENTS: Seek Peer mediator (if set in school) or an adult. A respected peer or an older student can help you discuss the problem and resolve it.</a:t>
            </a:r>
          </a:p>
          <a:p>
            <a:pPr>
              <a:lnSpc>
                <a:spcPct val="120000"/>
              </a:lnSpc>
              <a:buClrTx/>
              <a:buSzPct val="100000"/>
              <a:buFontTx/>
              <a:buAutoNum type="arabicPeriod" startAt="4"/>
              <a:defRPr cap="all" sz="3300">
                <a:solidFill>
                  <a:srgbClr val="FFFFFF"/>
                </a:solidFill>
                <a:latin typeface="Avenir Next Regular"/>
                <a:ea typeface="Avenir Next Regular"/>
                <a:cs typeface="Avenir Next Regular"/>
                <a:sym typeface="Avenir Next Regular"/>
              </a:defRPr>
            </a:pPr>
            <a:r>
              <a:t>FOR TEACHERS: If you can’t solve it, seek other adult help, or counsellor, or headmaster</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233" name="PEER MEDIATOR"/>
          <p:cNvSpPr txBox="1"/>
          <p:nvPr>
            <p:ph type="title"/>
          </p:nvPr>
        </p:nvSpPr>
        <p:spPr>
          <a:prstGeom prst="rect">
            <a:avLst/>
          </a:prstGeom>
        </p:spPr>
        <p:txBody>
          <a:bodyPr/>
          <a:lstStyle>
            <a:lvl1pPr defTabSz="685165">
              <a:spcBef>
                <a:spcPts val="3200"/>
              </a:spcBef>
              <a:defRPr sz="7221">
                <a:solidFill>
                  <a:srgbClr val="FFFFFF"/>
                </a:solidFill>
              </a:defRPr>
            </a:lvl1pPr>
          </a:lstStyle>
          <a:p>
            <a:pPr/>
            <a:r>
              <a:t>PEER MEDIATOR</a:t>
            </a:r>
          </a:p>
        </p:txBody>
      </p:sp>
      <p:sp>
        <p:nvSpPr>
          <p:cNvPr id="234" name="A Peer Mediator is a trained third person (student in  case of school) who leads the mediation in a conflict process and does not take sides.…"/>
          <p:cNvSpPr txBox="1"/>
          <p:nvPr>
            <p:ph type="body" idx="1"/>
          </p:nvPr>
        </p:nvSpPr>
        <p:spPr>
          <a:xfrm>
            <a:off x="762000" y="4703745"/>
            <a:ext cx="22860001" cy="6950110"/>
          </a:xfrm>
          <a:prstGeom prst="rect">
            <a:avLst/>
          </a:prstGeom>
        </p:spPr>
        <p:txBody>
          <a:bodyPr/>
          <a:lstStyle/>
          <a:p>
            <a:pPr>
              <a:lnSpc>
                <a:spcPct val="120000"/>
              </a:lnSpc>
              <a:buClrTx/>
              <a:buSzPct val="100000"/>
              <a:buFontTx/>
              <a:buAutoNum type="arabicPeriod" startAt="1"/>
              <a:defRPr cap="all" sz="3300">
                <a:solidFill>
                  <a:srgbClr val="FFFFFF"/>
                </a:solidFill>
                <a:latin typeface="Avenir Next Regular"/>
                <a:ea typeface="Avenir Next Regular"/>
                <a:cs typeface="Avenir Next Regular"/>
                <a:sym typeface="Avenir Next Regular"/>
              </a:defRPr>
            </a:pPr>
            <a:r>
              <a:t>A Peer Mediator is a trained third person (student in  case of school) who leads the mediation in a conflict process and does not take sides.</a:t>
            </a:r>
          </a:p>
          <a:p>
            <a:pPr>
              <a:lnSpc>
                <a:spcPct val="120000"/>
              </a:lnSpc>
              <a:buClrTx/>
              <a:buSzPct val="100000"/>
              <a:buFontTx/>
              <a:buAutoNum type="arabicPeriod" startAt="2"/>
              <a:defRPr cap="all" sz="3300">
                <a:solidFill>
                  <a:srgbClr val="FFFFFF"/>
                </a:solidFill>
                <a:latin typeface="Avenir Next Regular"/>
                <a:ea typeface="Avenir Next Regular"/>
                <a:cs typeface="Avenir Next Regular"/>
                <a:sym typeface="Avenir Next Regular"/>
              </a:defRPr>
            </a:pPr>
            <a:r>
              <a:t>Peer mediation needs at least six training session by professionals. Peer mediator are chosen accordingly to students and teachers disponibility, interest and ability. </a:t>
            </a:r>
          </a:p>
          <a:p>
            <a:pPr>
              <a:lnSpc>
                <a:spcPct val="120000"/>
              </a:lnSpc>
              <a:buClrTx/>
              <a:buSzPct val="100000"/>
              <a:buFontTx/>
              <a:buAutoNum type="arabicPeriod" startAt="2"/>
              <a:defRPr cap="all" sz="3300">
                <a:solidFill>
                  <a:srgbClr val="FFFFFF"/>
                </a:solidFill>
                <a:latin typeface="Avenir Next Regular"/>
                <a:ea typeface="Avenir Next Regular"/>
                <a:cs typeface="Avenir Next Regular"/>
                <a:sym typeface="Avenir Next Regular"/>
              </a:defRPr>
            </a:pPr>
            <a:r>
              <a:t>A peer mediator is trained not to take sides in a conflict, not get involve in it.</a:t>
            </a:r>
          </a:p>
          <a:p>
            <a:pPr>
              <a:lnSpc>
                <a:spcPct val="120000"/>
              </a:lnSpc>
              <a:buClrTx/>
              <a:buSzPct val="100000"/>
              <a:buFontTx/>
              <a:buAutoNum type="arabicPeriod" startAt="4"/>
              <a:defRPr cap="all" sz="3300">
                <a:solidFill>
                  <a:srgbClr val="FFFFFF"/>
                </a:solidFill>
                <a:latin typeface="Avenir Next Regular"/>
                <a:ea typeface="Avenir Next Regular"/>
                <a:cs typeface="Avenir Next Regular"/>
                <a:sym typeface="Avenir Next Regular"/>
              </a:defRPr>
            </a:pPr>
            <a:r>
              <a:t>Uses communication effectively with “I messages”.</a:t>
            </a:r>
          </a:p>
          <a:p>
            <a:pPr>
              <a:lnSpc>
                <a:spcPct val="120000"/>
              </a:lnSpc>
              <a:buClrTx/>
              <a:buSzPct val="100000"/>
              <a:buFontTx/>
              <a:buAutoNum type="arabicPeriod" startAt="4"/>
              <a:defRPr cap="all" sz="3300">
                <a:solidFill>
                  <a:srgbClr val="FFFFFF"/>
                </a:solidFill>
                <a:latin typeface="Avenir Next Regular"/>
                <a:ea typeface="Avenir Next Regular"/>
                <a:cs typeface="Avenir Next Regular"/>
                <a:sym typeface="Avenir Next Regular"/>
              </a:defRPr>
            </a:pPr>
            <a:r>
              <a:t>Peer mediators may rotate during the school year/s and are supervised periodically.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Peer mediation"/>
          <p:cNvSpPr txBox="1"/>
          <p:nvPr>
            <p:ph type="title"/>
          </p:nvPr>
        </p:nvSpPr>
        <p:spPr>
          <a:xfrm>
            <a:off x="762000" y="1879646"/>
            <a:ext cx="22860001" cy="1016001"/>
          </a:xfrm>
          <a:prstGeom prst="rect">
            <a:avLst/>
          </a:prstGeom>
        </p:spPr>
        <p:txBody>
          <a:bodyPr/>
          <a:lstStyle>
            <a:lvl1pPr algn="ctr" defTabSz="685165">
              <a:spcBef>
                <a:spcPts val="3200"/>
              </a:spcBef>
              <a:defRPr sz="7221">
                <a:solidFill>
                  <a:srgbClr val="A6AAA9"/>
                </a:solidFill>
              </a:defRPr>
            </a:lvl1pPr>
          </a:lstStyle>
          <a:p>
            <a:pPr/>
            <a:r>
              <a:t>Peer mediation</a:t>
            </a:r>
          </a:p>
        </p:txBody>
      </p:sp>
      <p:pic>
        <p:nvPicPr>
          <p:cNvPr id="237" name="Mock Peer Mediation SessionOnline Media 3" descr="Mock Peer Mediation SessionOnline Media 3"/>
          <p:cNvPicPr>
            <a:picLocks noChangeAspect="0"/>
          </p:cNvPicPr>
          <p:nvPr>
            <a:videoFile xmlns:mc="http://schemas.openxmlformats.org/markup-compatibility/2006" r:link="rId2" mc:Ignorable="aiw"/>
          </p:nvPr>
        </p:nvPicPr>
        <p:blipFill>
          <a:blip r:embed="rId3">
            <a:extLst/>
          </a:blip>
          <a:stretch>
            <a:fillRect/>
          </a:stretch>
        </p:blipFill>
        <p:spPr>
          <a:xfrm>
            <a:off x="6667938" y="4038203"/>
            <a:ext cx="11048124" cy="8281194"/>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37"/>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23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237"/>
                </p:tgtEl>
              </p:cMediaNode>
            </p:video>
            <p:seq concurrent="1" prevAc="none" nextAc="seek">
              <p:cTn id="12" evtFilter="cancelBubble" nodeType="interactiveSeq" restart="whenNotActive" fill="hold">
                <p:stCondLst>
                  <p:cond delay="0" evt="onClick">
                    <p:tgtEl>
                      <p:spTgt spid="237"/>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237"/>
                                        </p:tgtEl>
                                      </p:cBhvr>
                                    </p:cmd>
                                  </p:childTnLst>
                                </p:cTn>
                              </p:par>
                            </p:childTnLst>
                          </p:cTn>
                        </p:par>
                      </p:childTnLst>
                    </p:cTn>
                  </p:par>
                </p:childTnLst>
              </p:cTn>
              <p:nextCondLst>
                <p:cond delay="0" evt="onClick">
                  <p:tgtEl>
                    <p:spTgt spid="23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39" name="I MESSAGE – I STATEMENT"/>
          <p:cNvSpPr txBox="1"/>
          <p:nvPr>
            <p:ph type="title"/>
          </p:nvPr>
        </p:nvSpPr>
        <p:spPr>
          <a:xfrm>
            <a:off x="6286500" y="2146300"/>
            <a:ext cx="11811000" cy="1016000"/>
          </a:xfrm>
          <a:prstGeom prst="rect">
            <a:avLst/>
          </a:prstGeom>
        </p:spPr>
        <p:txBody>
          <a:bodyPr/>
          <a:lstStyle>
            <a:lvl1pPr algn="ctr" defTabSz="685165">
              <a:spcBef>
                <a:spcPts val="3200"/>
              </a:spcBef>
              <a:defRPr sz="7221">
                <a:solidFill>
                  <a:srgbClr val="A6AAA9"/>
                </a:solidFill>
              </a:defRPr>
            </a:lvl1pPr>
          </a:lstStyle>
          <a:p>
            <a:pPr/>
            <a:r>
              <a:t>I MESSAGE – I STATEMENT</a:t>
            </a:r>
          </a:p>
        </p:txBody>
      </p:sp>
      <p:pic>
        <p:nvPicPr>
          <p:cNvPr id="240" name="Imagen" descr="Imagen"/>
          <p:cNvPicPr>
            <a:picLocks noChangeAspect="1"/>
          </p:cNvPicPr>
          <p:nvPr/>
        </p:nvPicPr>
        <p:blipFill>
          <a:blip r:embed="rId2">
            <a:extLst/>
          </a:blip>
          <a:srcRect l="0" t="0" r="0" b="7469"/>
          <a:stretch>
            <a:fillRect/>
          </a:stretch>
        </p:blipFill>
        <p:spPr>
          <a:xfrm>
            <a:off x="7619603" y="3947914"/>
            <a:ext cx="9144873" cy="846182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242" name="Imagen" descr="Imagen"/>
          <p:cNvPicPr>
            <a:picLocks noChangeAspect="1"/>
          </p:cNvPicPr>
          <p:nvPr/>
        </p:nvPicPr>
        <p:blipFill>
          <a:blip r:embed="rId2">
            <a:extLst/>
          </a:blip>
          <a:stretch>
            <a:fillRect/>
          </a:stretch>
        </p:blipFill>
        <p:spPr>
          <a:xfrm>
            <a:off x="5453767" y="2351304"/>
            <a:ext cx="13476466" cy="1041039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244" name="Immagine 1" descr="Immagine 1"/>
          <p:cNvPicPr>
            <a:picLocks noChangeAspect="1"/>
          </p:cNvPicPr>
          <p:nvPr/>
        </p:nvPicPr>
        <p:blipFill>
          <a:blip r:embed="rId2">
            <a:extLst/>
          </a:blip>
          <a:stretch>
            <a:fillRect/>
          </a:stretch>
        </p:blipFill>
        <p:spPr>
          <a:xfrm>
            <a:off x="7243598" y="1255829"/>
            <a:ext cx="9896804" cy="11204342"/>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246" name="Emotional Literacy"/>
          <p:cNvSpPr txBox="1"/>
          <p:nvPr>
            <p:ph type="title"/>
          </p:nvPr>
        </p:nvSpPr>
        <p:spPr>
          <a:prstGeom prst="rect">
            <a:avLst/>
          </a:prstGeom>
        </p:spPr>
        <p:txBody>
          <a:bodyPr/>
          <a:lstStyle>
            <a:lvl1pPr defTabSz="685165">
              <a:spcBef>
                <a:spcPts val="3200"/>
              </a:spcBef>
              <a:defRPr sz="7221">
                <a:solidFill>
                  <a:srgbClr val="FFFFFF"/>
                </a:solidFill>
              </a:defRPr>
            </a:lvl1pPr>
          </a:lstStyle>
          <a:p>
            <a:pPr/>
            <a:r>
              <a:t>Emotional Literacy</a:t>
            </a:r>
          </a:p>
        </p:txBody>
      </p:sp>
      <p:sp>
        <p:nvSpPr>
          <p:cNvPr id="247" name="Emotional Intelligence was first introduced by Daniel Goleman back in 1994.…"/>
          <p:cNvSpPr txBox="1"/>
          <p:nvPr>
            <p:ph type="body" idx="1"/>
          </p:nvPr>
        </p:nvSpPr>
        <p:spPr>
          <a:xfrm>
            <a:off x="880512" y="4068238"/>
            <a:ext cx="20973152" cy="8221124"/>
          </a:xfrm>
          <a:prstGeom prst="rect">
            <a:avLst/>
          </a:prstGeom>
        </p:spPr>
        <p:txBody>
          <a:bodyPr/>
          <a:lstStyle/>
          <a:p>
            <a:pPr marL="436562" indent="-436562">
              <a:lnSpc>
                <a:spcPct val="120000"/>
              </a:lnSpc>
              <a:buClr>
                <a:srgbClr val="A6AAA9"/>
              </a:buClr>
              <a:buChar char="•"/>
              <a:defRPr cap="all" sz="3300">
                <a:solidFill>
                  <a:srgbClr val="FFFFFF"/>
                </a:solidFill>
                <a:latin typeface="Avenir Next Regular"/>
                <a:ea typeface="Avenir Next Regular"/>
                <a:cs typeface="Avenir Next Regular"/>
                <a:sym typeface="Avenir Next Regular"/>
              </a:defRPr>
            </a:pPr>
            <a:r>
              <a:t>Emotional Intelligence was first introduced by Daniel Goleman back in 1994.</a:t>
            </a:r>
          </a:p>
          <a:p>
            <a:pPr marL="436562" indent="-436562">
              <a:lnSpc>
                <a:spcPct val="120000"/>
              </a:lnSpc>
              <a:buClr>
                <a:srgbClr val="A6AAA9"/>
              </a:buClr>
              <a:buChar char="•"/>
              <a:defRPr cap="all" sz="3300">
                <a:solidFill>
                  <a:srgbClr val="FFFFFF"/>
                </a:solidFill>
                <a:latin typeface="Avenir Next Regular"/>
                <a:ea typeface="Avenir Next Regular"/>
                <a:cs typeface="Avenir Next Regular"/>
                <a:sym typeface="Avenir Next Regular"/>
              </a:defRPr>
            </a:pPr>
            <a:r>
              <a:t>His groundbreaking research theorised that humans are made up of different kinds of 'INTELLIGENCES'</a:t>
            </a:r>
          </a:p>
          <a:p>
            <a:pPr marL="436562" indent="-436562">
              <a:lnSpc>
                <a:spcPct val="120000"/>
              </a:lnSpc>
              <a:buClr>
                <a:srgbClr val="A6AAA9"/>
              </a:buClr>
              <a:buChar char="•"/>
              <a:defRPr cap="all" sz="3300">
                <a:solidFill>
                  <a:srgbClr val="FFFFFF"/>
                </a:solidFill>
                <a:latin typeface="Avenir Next Regular"/>
                <a:ea typeface="Avenir Next Regular"/>
                <a:cs typeface="Avenir Next Regular"/>
                <a:sym typeface="Avenir Next Regular"/>
              </a:defRPr>
            </a:pPr>
            <a:r>
              <a:t>Up until then, 'Intelligence' was equated with a high Intelligence Quotient, or IQ.</a:t>
            </a:r>
          </a:p>
          <a:p>
            <a:pPr marL="436562" indent="-436562">
              <a:lnSpc>
                <a:spcPct val="120000"/>
              </a:lnSpc>
              <a:buClr>
                <a:srgbClr val="A6AAA9"/>
              </a:buClr>
              <a:buChar char="•"/>
              <a:defRPr cap="all" sz="3300">
                <a:solidFill>
                  <a:srgbClr val="FFFFFF"/>
                </a:solidFill>
                <a:latin typeface="Avenir Next Regular"/>
                <a:ea typeface="Avenir Next Regular"/>
                <a:cs typeface="Avenir Next Regular"/>
                <a:sym typeface="Avenir Next Regular"/>
              </a:defRPr>
            </a:pPr>
            <a:r>
              <a:t>Goleman claimed that Emotional Intelligence, or EQ, was just as important as IQ, in creating highly functional, well-balanced people</a:t>
            </a:r>
          </a:p>
          <a:p>
            <a:pPr marL="436562" indent="-436562">
              <a:lnSpc>
                <a:spcPct val="120000"/>
              </a:lnSpc>
              <a:buClr>
                <a:srgbClr val="A6AAA9"/>
              </a:buClr>
              <a:buChar char="•"/>
              <a:defRPr cap="all" sz="3300">
                <a:solidFill>
                  <a:srgbClr val="FFFFFF"/>
                </a:solidFill>
                <a:latin typeface="Avenir Next Regular"/>
                <a:ea typeface="Avenir Next Regular"/>
                <a:cs typeface="Avenir Next Regular"/>
                <a:sym typeface="Avenir Next Regular"/>
              </a:defRPr>
            </a:pPr>
            <a:r>
              <a:t>Emotions can run wild in today's fast-changing world, so teaming up awareness of one's emotions with the rational ability to express them and use them constructively is a key competence for adults and children alike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49" name="How the brain processes strong emotion"/>
          <p:cNvSpPr txBox="1"/>
          <p:nvPr>
            <p:ph type="title"/>
          </p:nvPr>
        </p:nvSpPr>
        <p:spPr>
          <a:xfrm>
            <a:off x="762000" y="2159000"/>
            <a:ext cx="22860000" cy="1016000"/>
          </a:xfrm>
          <a:prstGeom prst="rect">
            <a:avLst/>
          </a:prstGeom>
        </p:spPr>
        <p:txBody>
          <a:bodyPr/>
          <a:lstStyle>
            <a:lvl1pPr defTabSz="685165">
              <a:spcBef>
                <a:spcPts val="3200"/>
              </a:spcBef>
              <a:defRPr sz="7221">
                <a:solidFill>
                  <a:srgbClr val="A6AAA9"/>
                </a:solidFill>
              </a:defRPr>
            </a:lvl1pPr>
          </a:lstStyle>
          <a:p>
            <a:pPr/>
            <a:r>
              <a:t>How the brain processes strong emotion</a:t>
            </a:r>
          </a:p>
        </p:txBody>
      </p:sp>
      <p:sp>
        <p:nvSpPr>
          <p:cNvPr id="250" name="Some emotional reactions create a sloppy response, for biological reasons.…"/>
          <p:cNvSpPr txBox="1"/>
          <p:nvPr>
            <p:ph type="body" sz="half" idx="1"/>
          </p:nvPr>
        </p:nvSpPr>
        <p:spPr>
          <a:xfrm>
            <a:off x="880512" y="4068238"/>
            <a:ext cx="10491046" cy="8221124"/>
          </a:xfrm>
          <a:prstGeom prst="rect">
            <a:avLst/>
          </a:prstGeom>
        </p:spPr>
        <p:txBody>
          <a:bodyPr/>
          <a:lstStyle/>
          <a:p>
            <a:pPr marL="436562" indent="-436562">
              <a:lnSpc>
                <a:spcPct val="120000"/>
              </a:lnSpc>
              <a:buClr>
                <a:srgbClr val="FFFFFF"/>
              </a:buClr>
              <a:buChar char="•"/>
              <a:defRPr cap="all" sz="3300">
                <a:solidFill>
                  <a:srgbClr val="A6AAA9"/>
                </a:solidFill>
                <a:latin typeface="Avenir Next Regular"/>
                <a:ea typeface="Avenir Next Regular"/>
                <a:cs typeface="Avenir Next Regular"/>
                <a:sym typeface="Avenir Next Regular"/>
              </a:defRPr>
            </a:pPr>
            <a:r>
              <a:t>Some emotional reactions create a sloppy response, for biological reasons.</a:t>
            </a:r>
          </a:p>
          <a:p>
            <a:pPr marL="436562" indent="-436562">
              <a:lnSpc>
                <a:spcPct val="120000"/>
              </a:lnSpc>
              <a:buClr>
                <a:srgbClr val="FFFFFF"/>
              </a:buClr>
              <a:buChar char="•"/>
              <a:defRPr cap="all" sz="3300">
                <a:solidFill>
                  <a:srgbClr val="A6AAA9"/>
                </a:solidFill>
                <a:latin typeface="Avenir Next Regular"/>
                <a:ea typeface="Avenir Next Regular"/>
                <a:cs typeface="Avenir Next Regular"/>
                <a:sym typeface="Avenir Next Regular"/>
              </a:defRPr>
            </a:pPr>
            <a:r>
              <a:t>The sensory thalamus receives the stimuli (spider) and sends signals.</a:t>
            </a:r>
          </a:p>
          <a:p>
            <a:pPr marL="436562" indent="-436562">
              <a:lnSpc>
                <a:spcPct val="120000"/>
              </a:lnSpc>
              <a:buClr>
                <a:srgbClr val="FFFFFF"/>
              </a:buClr>
              <a:buChar char="•"/>
              <a:defRPr cap="all" sz="3300">
                <a:solidFill>
                  <a:srgbClr val="A6AAA9"/>
                </a:solidFill>
                <a:latin typeface="Avenir Next Regular"/>
                <a:ea typeface="Avenir Next Regular"/>
                <a:cs typeface="Avenir Next Regular"/>
                <a:sym typeface="Avenir Next Regular"/>
              </a:defRPr>
            </a:pPr>
            <a:r>
              <a:t>The amygdala, </a:t>
            </a:r>
            <a:r>
              <a:rPr sz="3000"/>
              <a:t>specialist</a:t>
            </a:r>
            <a:r>
              <a:t> in emotional matters, receives the signal first and reacts immediately (yells). </a:t>
            </a:r>
          </a:p>
          <a:p>
            <a:pPr marL="436562" indent="-436562">
              <a:lnSpc>
                <a:spcPct val="120000"/>
              </a:lnSpc>
              <a:buClr>
                <a:srgbClr val="FFFFFF"/>
              </a:buClr>
              <a:buChar char="•"/>
              <a:defRPr cap="all" sz="3300">
                <a:solidFill>
                  <a:srgbClr val="A6AAA9"/>
                </a:solidFill>
                <a:latin typeface="Avenir Next Regular"/>
                <a:ea typeface="Avenir Next Regular"/>
                <a:cs typeface="Avenir Next Regular"/>
                <a:sym typeface="Avenir Next Regular"/>
              </a:defRPr>
            </a:pPr>
            <a:r>
              <a:t>The neo-cortex, able to think, deciphers the signal  (it's just a spider).</a:t>
            </a:r>
          </a:p>
        </p:txBody>
      </p:sp>
      <p:pic>
        <p:nvPicPr>
          <p:cNvPr id="251" name="Imagen" descr="Imagen"/>
          <p:cNvPicPr>
            <a:picLocks noChangeAspect="1"/>
          </p:cNvPicPr>
          <p:nvPr/>
        </p:nvPicPr>
        <p:blipFill>
          <a:blip r:embed="rId2">
            <a:extLst/>
          </a:blip>
          <a:stretch>
            <a:fillRect/>
          </a:stretch>
        </p:blipFill>
        <p:spPr>
          <a:xfrm>
            <a:off x="12583799" y="4109633"/>
            <a:ext cx="10851112" cy="8138334"/>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53" name="High IQ does not equal High EQ"/>
          <p:cNvSpPr txBox="1"/>
          <p:nvPr>
            <p:ph type="title"/>
          </p:nvPr>
        </p:nvSpPr>
        <p:spPr>
          <a:prstGeom prst="rect">
            <a:avLst/>
          </a:prstGeom>
        </p:spPr>
        <p:txBody>
          <a:bodyPr/>
          <a:lstStyle>
            <a:lvl1pPr defTabSz="685165">
              <a:spcBef>
                <a:spcPts val="3200"/>
              </a:spcBef>
              <a:defRPr sz="7221">
                <a:solidFill>
                  <a:srgbClr val="A6AAA9"/>
                </a:solidFill>
              </a:defRPr>
            </a:lvl1pPr>
          </a:lstStyle>
          <a:p>
            <a:pPr/>
            <a:r>
              <a:t>High IQ does not equal High EQ</a:t>
            </a:r>
          </a:p>
        </p:txBody>
      </p:sp>
      <p:sp>
        <p:nvSpPr>
          <p:cNvPr id="254" name="Emotion is crucial to effective thought, helping us make wise decisions and allowing us to “think clearly”.…"/>
          <p:cNvSpPr txBox="1"/>
          <p:nvPr>
            <p:ph type="body" sz="half" idx="1"/>
          </p:nvPr>
        </p:nvSpPr>
        <p:spPr>
          <a:xfrm>
            <a:off x="939769" y="5230223"/>
            <a:ext cx="20973151" cy="5897154"/>
          </a:xfrm>
          <a:prstGeom prst="rect">
            <a:avLst/>
          </a:prstGeom>
        </p:spPr>
        <p:txBody>
          <a:bodyPr/>
          <a:lstStyle/>
          <a:p>
            <a:pPr marL="436562" indent="-436562">
              <a:lnSpc>
                <a:spcPct val="120000"/>
              </a:lnSpc>
              <a:buClr>
                <a:srgbClr val="A6AAA9"/>
              </a:buClr>
              <a:buChar char="•"/>
              <a:defRPr cap="all" sz="3300">
                <a:solidFill>
                  <a:srgbClr val="A6AAA9"/>
                </a:solidFill>
                <a:latin typeface="Avenir Next Regular"/>
                <a:ea typeface="Avenir Next Regular"/>
                <a:cs typeface="Avenir Next Regular"/>
                <a:sym typeface="Avenir Next Regular"/>
              </a:defRPr>
            </a:pPr>
            <a:r>
              <a:t>Emotion is crucial to effective thought, helping us make wise decisions and allowing us to “think clearly”.</a:t>
            </a:r>
          </a:p>
          <a:p>
            <a:pPr marL="436562" indent="-436562">
              <a:lnSpc>
                <a:spcPct val="120000"/>
              </a:lnSpc>
              <a:buClr>
                <a:srgbClr val="A6AAA9"/>
              </a:buClr>
              <a:buChar char="•"/>
              <a:defRPr cap="all" sz="3300">
                <a:solidFill>
                  <a:srgbClr val="A6AAA9"/>
                </a:solidFill>
                <a:latin typeface="Avenir Next Regular"/>
                <a:ea typeface="Avenir Next Regular"/>
                <a:cs typeface="Avenir Next Regular"/>
                <a:sym typeface="Avenir Next Regular"/>
              </a:defRPr>
            </a:pPr>
            <a:r>
              <a:t>A child with a high IQ who has poor impulse control may feel anxious, troubled, agitated. Up until then, 'Intelligence' was equated with a high Intelligence Quotient, or IQ.</a:t>
            </a:r>
          </a:p>
          <a:p>
            <a:pPr marL="436562" indent="-436562">
              <a:lnSpc>
                <a:spcPct val="120000"/>
              </a:lnSpc>
              <a:buClr>
                <a:srgbClr val="A6AAA9"/>
              </a:buClr>
              <a:buChar char="•"/>
              <a:defRPr cap="all" sz="3300">
                <a:solidFill>
                  <a:srgbClr val="A6AAA9"/>
                </a:solidFill>
                <a:latin typeface="Avenir Next Regular"/>
                <a:ea typeface="Avenir Next Regular"/>
                <a:cs typeface="Avenir Next Regular"/>
                <a:sym typeface="Avenir Next Regular"/>
              </a:defRPr>
            </a:pPr>
            <a:r>
              <a:t>That child is at risk for academic failure, even alcoholism and criminality because s/he has poor emotional control.</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71" name="THE TRANSFORMATIONAL TEACHER"/>
          <p:cNvSpPr txBox="1"/>
          <p:nvPr>
            <p:ph type="title"/>
          </p:nvPr>
        </p:nvSpPr>
        <p:spPr>
          <a:xfrm>
            <a:off x="761999" y="2146299"/>
            <a:ext cx="22860001" cy="1016001"/>
          </a:xfrm>
          <a:prstGeom prst="rect">
            <a:avLst/>
          </a:prstGeom>
        </p:spPr>
        <p:txBody>
          <a:bodyPr/>
          <a:lstStyle>
            <a:lvl1pPr algn="ctr" defTabSz="685165">
              <a:spcBef>
                <a:spcPts val="3200"/>
              </a:spcBef>
              <a:defRPr sz="7221">
                <a:solidFill>
                  <a:srgbClr val="A6AAA9"/>
                </a:solidFill>
              </a:defRPr>
            </a:lvl1pPr>
          </a:lstStyle>
          <a:p>
            <a:pPr/>
            <a:r>
              <a:t>THE TRANSFORMATIONAL TEACHER</a:t>
            </a:r>
          </a:p>
        </p:txBody>
      </p:sp>
      <p:sp>
        <p:nvSpPr>
          <p:cNvPr id="172" name="Albert Humphrey, 60-70s"/>
          <p:cNvSpPr txBox="1"/>
          <p:nvPr>
            <p:ph type="body" sz="quarter" idx="1"/>
          </p:nvPr>
        </p:nvSpPr>
        <p:spPr>
          <a:xfrm>
            <a:off x="9236196" y="11216811"/>
            <a:ext cx="5911608" cy="901922"/>
          </a:xfrm>
          <a:prstGeom prst="rect">
            <a:avLst/>
          </a:prstGeom>
        </p:spPr>
        <p:txBody>
          <a:bodyPr/>
          <a:lstStyle>
            <a:lvl1pPr marL="0" indent="0" algn="ctr">
              <a:buClrTx/>
              <a:buSzTx/>
              <a:buFontTx/>
              <a:buNone/>
              <a:defRPr cap="all" sz="3300"/>
            </a:lvl1pPr>
          </a:lstStyle>
          <a:p>
            <a:pPr/>
            <a:r>
              <a:t>Albert Humphrey, 60-70s</a:t>
            </a:r>
          </a:p>
        </p:txBody>
      </p:sp>
      <p:pic>
        <p:nvPicPr>
          <p:cNvPr id="173" name="Imagen" descr="Imagen"/>
          <p:cNvPicPr>
            <a:picLocks noChangeAspect="1"/>
          </p:cNvPicPr>
          <p:nvPr/>
        </p:nvPicPr>
        <p:blipFill>
          <a:blip r:embed="rId2">
            <a:extLst/>
          </a:blip>
          <a:stretch>
            <a:fillRect/>
          </a:stretch>
        </p:blipFill>
        <p:spPr>
          <a:xfrm>
            <a:off x="6555344" y="3959380"/>
            <a:ext cx="11273312" cy="646035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256" name="Emotions"/>
          <p:cNvSpPr txBox="1"/>
          <p:nvPr>
            <p:ph type="title"/>
          </p:nvPr>
        </p:nvSpPr>
        <p:spPr>
          <a:xfrm>
            <a:off x="762000" y="1879646"/>
            <a:ext cx="22860000" cy="1016001"/>
          </a:xfrm>
          <a:prstGeom prst="rect">
            <a:avLst/>
          </a:prstGeom>
        </p:spPr>
        <p:txBody>
          <a:bodyPr/>
          <a:lstStyle>
            <a:lvl1pPr algn="ctr" defTabSz="685165">
              <a:spcBef>
                <a:spcPts val="3200"/>
              </a:spcBef>
              <a:defRPr sz="7221">
                <a:solidFill>
                  <a:srgbClr val="FFFFFF"/>
                </a:solidFill>
              </a:defRPr>
            </a:lvl1pPr>
          </a:lstStyle>
          <a:p>
            <a:pPr/>
            <a:r>
              <a:t>Emotions</a:t>
            </a:r>
          </a:p>
        </p:txBody>
      </p:sp>
      <p:pic>
        <p:nvPicPr>
          <p:cNvPr id="257" name="Imagen" descr="Imagen"/>
          <p:cNvPicPr>
            <a:picLocks noChangeAspect="1"/>
          </p:cNvPicPr>
          <p:nvPr/>
        </p:nvPicPr>
        <p:blipFill>
          <a:blip r:embed="rId2">
            <a:extLst/>
          </a:blip>
          <a:stretch>
            <a:fillRect/>
          </a:stretch>
        </p:blipFill>
        <p:spPr>
          <a:xfrm>
            <a:off x="6505315" y="4147064"/>
            <a:ext cx="11373370" cy="8063472"/>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Positive Emotions"/>
          <p:cNvSpPr txBox="1"/>
          <p:nvPr>
            <p:ph type="title"/>
          </p:nvPr>
        </p:nvSpPr>
        <p:spPr>
          <a:xfrm>
            <a:off x="762000" y="1879646"/>
            <a:ext cx="22860000" cy="1016001"/>
          </a:xfrm>
          <a:prstGeom prst="rect">
            <a:avLst/>
          </a:prstGeom>
        </p:spPr>
        <p:txBody>
          <a:bodyPr/>
          <a:lstStyle>
            <a:lvl1pPr algn="ctr" defTabSz="685165">
              <a:spcBef>
                <a:spcPts val="3200"/>
              </a:spcBef>
              <a:defRPr sz="7221">
                <a:solidFill>
                  <a:srgbClr val="A6AAA9"/>
                </a:solidFill>
              </a:defRPr>
            </a:lvl1pPr>
          </a:lstStyle>
          <a:p>
            <a:pPr/>
            <a:r>
              <a:t>Positive Emotions</a:t>
            </a:r>
          </a:p>
        </p:txBody>
      </p:sp>
      <p:grpSp>
        <p:nvGrpSpPr>
          <p:cNvPr id="272" name="Content Placeholder 5"/>
          <p:cNvGrpSpPr/>
          <p:nvPr/>
        </p:nvGrpSpPr>
        <p:grpSpPr>
          <a:xfrm>
            <a:off x="3561142" y="4456834"/>
            <a:ext cx="17261716" cy="6621253"/>
            <a:chOff x="0" y="0"/>
            <a:chExt cx="17261715" cy="6621252"/>
          </a:xfrm>
        </p:grpSpPr>
        <p:sp>
          <p:nvSpPr>
            <p:cNvPr id="260" name="Círculo"/>
            <p:cNvSpPr/>
            <p:nvPr/>
          </p:nvSpPr>
          <p:spPr>
            <a:xfrm>
              <a:off x="0" y="46036"/>
              <a:ext cx="2285241" cy="2285242"/>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61" name="Cuadrado"/>
            <p:cNvSpPr/>
            <p:nvPr/>
          </p:nvSpPr>
          <p:spPr>
            <a:xfrm>
              <a:off x="479899" y="525937"/>
              <a:ext cx="1325439" cy="132544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62" name="GRATITUDE:…"/>
            <p:cNvSpPr txBox="1"/>
            <p:nvPr/>
          </p:nvSpPr>
          <p:spPr>
            <a:xfrm>
              <a:off x="2774932" y="0"/>
              <a:ext cx="5386636" cy="27923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GRATITUDE: </a:t>
              </a:r>
            </a:p>
            <a:p>
              <a:pPr>
                <a:spcBef>
                  <a:spcPts val="3900"/>
                </a:spcBef>
                <a:defRPr cap="all" sz="2500"/>
              </a:pPr>
              <a:r>
                <a:t>a feeling of thankfulness, for something specific or general, internal or external.</a:t>
              </a:r>
            </a:p>
          </p:txBody>
        </p:sp>
        <p:sp>
          <p:nvSpPr>
            <p:cNvPr id="263" name="Círculo"/>
            <p:cNvSpPr/>
            <p:nvPr/>
          </p:nvSpPr>
          <p:spPr>
            <a:xfrm>
              <a:off x="9100148" y="46036"/>
              <a:ext cx="2285242" cy="2285242"/>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64" name="Cuadrado"/>
            <p:cNvSpPr/>
            <p:nvPr/>
          </p:nvSpPr>
          <p:spPr>
            <a:xfrm>
              <a:off x="9580049" y="525937"/>
              <a:ext cx="1325440" cy="13254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65" name="SERENITY:…"/>
            <p:cNvSpPr txBox="1"/>
            <p:nvPr/>
          </p:nvSpPr>
          <p:spPr>
            <a:xfrm>
              <a:off x="11875081" y="38140"/>
              <a:ext cx="5386635" cy="2301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SERENITY:  </a:t>
              </a:r>
            </a:p>
            <a:p>
              <a:pPr>
                <a:spcBef>
                  <a:spcPts val="3900"/>
                </a:spcBef>
                <a:defRPr cap="all" sz="2500"/>
              </a:pPr>
              <a:r>
                <a:t>a calm and peaceful feeling of acceptance of oneself and the environment.</a:t>
              </a:r>
            </a:p>
          </p:txBody>
        </p:sp>
        <p:sp>
          <p:nvSpPr>
            <p:cNvPr id="266" name="Círculo"/>
            <p:cNvSpPr/>
            <p:nvPr/>
          </p:nvSpPr>
          <p:spPr>
            <a:xfrm>
              <a:off x="0" y="4158825"/>
              <a:ext cx="2285241" cy="2285242"/>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67" name="Cuadrado"/>
            <p:cNvSpPr/>
            <p:nvPr/>
          </p:nvSpPr>
          <p:spPr>
            <a:xfrm>
              <a:off x="479899" y="4638727"/>
              <a:ext cx="1325439" cy="1325439"/>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68" name="INTEREST:…"/>
            <p:cNvSpPr txBox="1"/>
            <p:nvPr/>
          </p:nvSpPr>
          <p:spPr>
            <a:xfrm>
              <a:off x="2774932" y="4349814"/>
              <a:ext cx="5386636" cy="2271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INTEREST: </a:t>
              </a:r>
            </a:p>
            <a:p>
              <a:pPr>
                <a:spcBef>
                  <a:spcPts val="3900"/>
                </a:spcBef>
                <a:defRPr cap="all" sz="2500"/>
              </a:pPr>
              <a:r>
                <a:t>a feeling of curiosity or fascination about someone or something.</a:t>
              </a:r>
            </a:p>
          </p:txBody>
        </p:sp>
        <p:sp>
          <p:nvSpPr>
            <p:cNvPr id="269" name="Círculo"/>
            <p:cNvSpPr/>
            <p:nvPr/>
          </p:nvSpPr>
          <p:spPr>
            <a:xfrm>
              <a:off x="9100148" y="4158825"/>
              <a:ext cx="2285242" cy="2285242"/>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70" name="Cuadrado"/>
            <p:cNvSpPr/>
            <p:nvPr/>
          </p:nvSpPr>
          <p:spPr>
            <a:xfrm>
              <a:off x="9580049" y="4638727"/>
              <a:ext cx="1325440" cy="1325439"/>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71" name="HOPE:…"/>
            <p:cNvSpPr txBox="1"/>
            <p:nvPr/>
          </p:nvSpPr>
          <p:spPr>
            <a:xfrm>
              <a:off x="11875081" y="4377562"/>
              <a:ext cx="5386635" cy="22159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HOPE: </a:t>
              </a:r>
            </a:p>
            <a:p>
              <a:pPr>
                <a:spcBef>
                  <a:spcPts val="3900"/>
                </a:spcBef>
                <a:defRPr cap="all" sz="2500"/>
              </a:pPr>
              <a:r>
                <a:t>a feeling of optimism and anticipation about a positive future.</a:t>
              </a:r>
            </a:p>
          </p:txBody>
        </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74" name="Positive Emotions"/>
          <p:cNvSpPr txBox="1"/>
          <p:nvPr>
            <p:ph type="title"/>
          </p:nvPr>
        </p:nvSpPr>
        <p:spPr>
          <a:xfrm>
            <a:off x="762000" y="1879646"/>
            <a:ext cx="22860000" cy="1016001"/>
          </a:xfrm>
          <a:prstGeom prst="rect">
            <a:avLst/>
          </a:prstGeom>
        </p:spPr>
        <p:txBody>
          <a:bodyPr/>
          <a:lstStyle>
            <a:lvl1pPr algn="ctr" defTabSz="685165">
              <a:spcBef>
                <a:spcPts val="3200"/>
              </a:spcBef>
              <a:defRPr sz="7221">
                <a:solidFill>
                  <a:srgbClr val="A6AAA9"/>
                </a:solidFill>
              </a:defRPr>
            </a:lvl1pPr>
          </a:lstStyle>
          <a:p>
            <a:pPr/>
            <a:r>
              <a:t>Positive Emotions</a:t>
            </a:r>
          </a:p>
        </p:txBody>
      </p:sp>
      <p:grpSp>
        <p:nvGrpSpPr>
          <p:cNvPr id="287" name="Agrupar"/>
          <p:cNvGrpSpPr/>
          <p:nvPr/>
        </p:nvGrpSpPr>
        <p:grpSpPr>
          <a:xfrm>
            <a:off x="2838606" y="4191356"/>
            <a:ext cx="18706788" cy="7323068"/>
            <a:chOff x="0" y="0"/>
            <a:chExt cx="18706787" cy="7323067"/>
          </a:xfrm>
        </p:grpSpPr>
        <p:sp>
          <p:nvSpPr>
            <p:cNvPr id="275" name="Círculo"/>
            <p:cNvSpPr/>
            <p:nvPr/>
          </p:nvSpPr>
          <p:spPr>
            <a:xfrm>
              <a:off x="0" y="0"/>
              <a:ext cx="2285241" cy="2285241"/>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76" name="ENTHUSIASM:…"/>
            <p:cNvSpPr txBox="1"/>
            <p:nvPr/>
          </p:nvSpPr>
          <p:spPr>
            <a:xfrm>
              <a:off x="2804560" y="247344"/>
              <a:ext cx="5386636" cy="1872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ENTHUSIASM: </a:t>
              </a:r>
            </a:p>
            <a:p>
              <a:pPr>
                <a:spcBef>
                  <a:spcPts val="3900"/>
                </a:spcBef>
                <a:defRPr cap="all" sz="2500"/>
              </a:pPr>
              <a:r>
                <a:t>excitement, accompanied by motivation and engagement.</a:t>
              </a:r>
            </a:p>
          </p:txBody>
        </p:sp>
        <p:sp>
          <p:nvSpPr>
            <p:cNvPr id="277" name="Círculo"/>
            <p:cNvSpPr/>
            <p:nvPr/>
          </p:nvSpPr>
          <p:spPr>
            <a:xfrm>
              <a:off x="9100148" y="0"/>
              <a:ext cx="2285242" cy="2285241"/>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78" name="OPTIMISM:…"/>
            <p:cNvSpPr txBox="1"/>
            <p:nvPr/>
          </p:nvSpPr>
          <p:spPr>
            <a:xfrm>
              <a:off x="11904709" y="30203"/>
              <a:ext cx="6802079" cy="22248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OPTIMISM:  </a:t>
              </a:r>
            </a:p>
            <a:p>
              <a:pPr>
                <a:spcBef>
                  <a:spcPts val="3900"/>
                </a:spcBef>
                <a:defRPr cap="all" sz="2500"/>
              </a:pPr>
              <a:r>
                <a:t>a positive and hopeful emotion that encourages you to look forward to a bright future.</a:t>
              </a:r>
            </a:p>
          </p:txBody>
        </p:sp>
        <p:sp>
          <p:nvSpPr>
            <p:cNvPr id="279" name="Círculo"/>
            <p:cNvSpPr/>
            <p:nvPr/>
          </p:nvSpPr>
          <p:spPr>
            <a:xfrm>
              <a:off x="0" y="4112789"/>
              <a:ext cx="2285241" cy="2285242"/>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80" name="LOVE:…"/>
            <p:cNvSpPr txBox="1"/>
            <p:nvPr/>
          </p:nvSpPr>
          <p:spPr>
            <a:xfrm>
              <a:off x="2774932" y="4303778"/>
              <a:ext cx="5386636" cy="3019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LOVE: </a:t>
              </a:r>
            </a:p>
            <a:p>
              <a:pPr>
                <a:spcBef>
                  <a:spcPts val="3900"/>
                </a:spcBef>
                <a:defRPr cap="all" sz="2500"/>
              </a:pPr>
              <a:r>
                <a:t>feeling of deep and enduring affection for someone that can be an individual, a group of people, or even all humanity.</a:t>
              </a:r>
            </a:p>
          </p:txBody>
        </p:sp>
        <p:sp>
          <p:nvSpPr>
            <p:cNvPr id="281" name="Círculo"/>
            <p:cNvSpPr/>
            <p:nvPr/>
          </p:nvSpPr>
          <p:spPr>
            <a:xfrm>
              <a:off x="9100148" y="4112789"/>
              <a:ext cx="2285242" cy="2285242"/>
            </a:xfrm>
            <a:prstGeom prst="ellipse">
              <a:avLst/>
            </a:prstGeom>
            <a:solidFill>
              <a:srgbClr val="EACBCA"/>
            </a:solid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82" name="SATISFACTION:…"/>
            <p:cNvSpPr txBox="1"/>
            <p:nvPr/>
          </p:nvSpPr>
          <p:spPr>
            <a:xfrm>
              <a:off x="11875081" y="4331525"/>
              <a:ext cx="5386635" cy="26193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spcBef>
                  <a:spcPts val="3900"/>
                </a:spcBef>
                <a:defRPr cap="all" sz="2500"/>
              </a:pPr>
              <a:r>
                <a:t>SATISFACTION: </a:t>
              </a:r>
            </a:p>
            <a:p>
              <a:pPr>
                <a:spcBef>
                  <a:spcPts val="3900"/>
                </a:spcBef>
                <a:defRPr cap="all" sz="2500"/>
              </a:pPr>
              <a:r>
                <a:t>a sense of pleasure and contentment you get from accomplishing something or fulfilling a need</a:t>
              </a:r>
            </a:p>
          </p:txBody>
        </p:sp>
        <p:sp>
          <p:nvSpPr>
            <p:cNvPr id="283" name="Cuadrado"/>
            <p:cNvSpPr/>
            <p:nvPr/>
          </p:nvSpPr>
          <p:spPr>
            <a:xfrm>
              <a:off x="479900" y="479900"/>
              <a:ext cx="1325440" cy="132544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84" name="Cuadrado"/>
            <p:cNvSpPr/>
            <p:nvPr/>
          </p:nvSpPr>
          <p:spPr>
            <a:xfrm>
              <a:off x="9536851" y="436703"/>
              <a:ext cx="1411834" cy="141183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85" name="Cuadrado"/>
            <p:cNvSpPr/>
            <p:nvPr/>
          </p:nvSpPr>
          <p:spPr>
            <a:xfrm>
              <a:off x="362180" y="4563870"/>
              <a:ext cx="1560880" cy="1560880"/>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sp>
          <p:nvSpPr>
            <p:cNvPr id="286" name="Cuadrado"/>
            <p:cNvSpPr/>
            <p:nvPr/>
          </p:nvSpPr>
          <p:spPr>
            <a:xfrm>
              <a:off x="9400985" y="4502526"/>
              <a:ext cx="1683568" cy="1683568"/>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defTabSz="914125">
                <a:lnSpc>
                  <a:spcPct val="90000"/>
                </a:lnSpc>
                <a:spcBef>
                  <a:spcPts val="1000"/>
                </a:spcBef>
                <a:defRPr sz="2700">
                  <a:solidFill>
                    <a:srgbClr val="000000"/>
                  </a:solidFill>
                  <a:latin typeface="Century Gothic"/>
                  <a:ea typeface="Century Gothic"/>
                  <a:cs typeface="Century Gothic"/>
                  <a:sym typeface="Century Gothic"/>
                </a:defRPr>
              </a:pPr>
            </a:p>
          </p:txBody>
        </p:sp>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89" name="3 components of Emotions"/>
          <p:cNvSpPr txBox="1"/>
          <p:nvPr>
            <p:ph type="title"/>
          </p:nvPr>
        </p:nvSpPr>
        <p:spPr>
          <a:xfrm>
            <a:off x="762000" y="2159000"/>
            <a:ext cx="22860000" cy="1016000"/>
          </a:xfrm>
          <a:prstGeom prst="rect">
            <a:avLst/>
          </a:prstGeom>
        </p:spPr>
        <p:txBody>
          <a:bodyPr/>
          <a:lstStyle>
            <a:lvl1pPr defTabSz="685165">
              <a:spcBef>
                <a:spcPts val="3200"/>
              </a:spcBef>
              <a:defRPr sz="7221">
                <a:solidFill>
                  <a:srgbClr val="A6AAA9"/>
                </a:solidFill>
              </a:defRPr>
            </a:lvl1pPr>
          </a:lstStyle>
          <a:p>
            <a:pPr/>
            <a:r>
              <a:t>3 components of Emotions</a:t>
            </a:r>
          </a:p>
        </p:txBody>
      </p:sp>
      <p:sp>
        <p:nvSpPr>
          <p:cNvPr id="290" name="COGNITIVE COMPONENT…"/>
          <p:cNvSpPr txBox="1"/>
          <p:nvPr>
            <p:ph type="body" sz="half" idx="1"/>
          </p:nvPr>
        </p:nvSpPr>
        <p:spPr>
          <a:xfrm>
            <a:off x="939769" y="5230223"/>
            <a:ext cx="20973151" cy="5897154"/>
          </a:xfrm>
          <a:prstGeom prst="rect">
            <a:avLst/>
          </a:prstGeom>
        </p:spPr>
        <p:txBody>
          <a:bodyPr/>
          <a:lstStyle/>
          <a:p>
            <a:pPr marL="436562" indent="-436562">
              <a:lnSpc>
                <a:spcPct val="120000"/>
              </a:lnSpc>
              <a:buClr>
                <a:srgbClr val="A6AAA9"/>
              </a:buClr>
              <a:buChar char="•"/>
              <a:defRPr cap="all" sz="3300">
                <a:solidFill>
                  <a:srgbClr val="A6AAA9"/>
                </a:solidFill>
              </a:defRPr>
            </a:pPr>
            <a:r>
              <a:t>COGNITIVE COMPONENT</a:t>
            </a:r>
          </a:p>
          <a:p>
            <a:pPr marL="436562" indent="-436562">
              <a:lnSpc>
                <a:spcPct val="120000"/>
              </a:lnSpc>
              <a:buClr>
                <a:srgbClr val="A6AAA9"/>
              </a:buClr>
              <a:buChar char="•"/>
              <a:defRPr cap="all" sz="3300">
                <a:solidFill>
                  <a:srgbClr val="A6AAA9"/>
                </a:solidFill>
              </a:defRPr>
            </a:pPr>
            <a:r>
              <a:t>PHYSIOLOGICAL COMPONENT </a:t>
            </a:r>
          </a:p>
          <a:p>
            <a:pPr marL="436562" indent="-436562">
              <a:lnSpc>
                <a:spcPct val="120000"/>
              </a:lnSpc>
              <a:buClr>
                <a:srgbClr val="A6AAA9"/>
              </a:buClr>
              <a:buChar char="•"/>
              <a:defRPr cap="all" sz="3300">
                <a:solidFill>
                  <a:srgbClr val="A6AAA9"/>
                </a:solidFill>
              </a:defRPr>
            </a:pPr>
            <a:r>
              <a:t>BEHAVIOURAL COMPONENT</a:t>
            </a:r>
          </a:p>
          <a:p>
            <a:pPr marL="436562" indent="-436562">
              <a:lnSpc>
                <a:spcPct val="120000"/>
              </a:lnSpc>
              <a:buClr>
                <a:srgbClr val="A6AAA9"/>
              </a:buClr>
              <a:buChar char="•"/>
              <a:defRPr cap="all" sz="3300">
                <a:solidFill>
                  <a:srgbClr val="A6AAA9"/>
                </a:solidFill>
                <a:latin typeface="Avenir Next Regular"/>
                <a:ea typeface="Avenir Next Regular"/>
                <a:cs typeface="Avenir Next Regular"/>
                <a:sym typeface="Avenir Next Regular"/>
              </a:defRPr>
            </a:pPr>
          </a:p>
          <a:p>
            <a:pPr marL="228531" indent="-228531" defTabSz="914125">
              <a:lnSpc>
                <a:spcPct val="90000"/>
              </a:lnSpc>
              <a:spcBef>
                <a:spcPts val="1000"/>
              </a:spcBef>
              <a:buClrTx/>
              <a:buSzPct val="100000"/>
              <a:buFont typeface="Arial"/>
              <a:buChar char="•"/>
              <a:defRPr sz="3000">
                <a:solidFill>
                  <a:srgbClr val="A6AAA9"/>
                </a:solidFill>
                <a:latin typeface="Avenir Next Regular"/>
                <a:ea typeface="Avenir Next Regular"/>
                <a:cs typeface="Avenir Next Regular"/>
                <a:sym typeface="Avenir Next Regular"/>
              </a:defRPr>
            </a:pPr>
            <a:r>
              <a:t>The expression of an emotion might be intensified, hidden, decreased, depending on the situation / environment (DISPLAY RULES)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Imagen" descr="Imagen"/>
          <p:cNvPicPr>
            <a:picLocks noChangeAspect="1"/>
          </p:cNvPicPr>
          <p:nvPr/>
        </p:nvPicPr>
        <p:blipFill>
          <a:blip r:embed="rId2">
            <a:extLst/>
          </a:blip>
          <a:stretch>
            <a:fillRect/>
          </a:stretch>
        </p:blipFill>
        <p:spPr>
          <a:xfrm>
            <a:off x="3740825" y="3420304"/>
            <a:ext cx="16902350" cy="9516992"/>
          </a:xfrm>
          <a:prstGeom prst="rect">
            <a:avLst/>
          </a:prstGeom>
          <a:ln w="12700">
            <a:miter lim="400000"/>
          </a:ln>
        </p:spPr>
      </p:pic>
      <p:sp>
        <p:nvSpPr>
          <p:cNvPr id="293" name="Emotional intelligence"/>
          <p:cNvSpPr txBox="1"/>
          <p:nvPr>
            <p:ph type="title"/>
          </p:nvPr>
        </p:nvSpPr>
        <p:spPr>
          <a:xfrm>
            <a:off x="6286499" y="1464851"/>
            <a:ext cx="11811001" cy="1016001"/>
          </a:xfrm>
          <a:prstGeom prst="rect">
            <a:avLst/>
          </a:prstGeom>
        </p:spPr>
        <p:txBody>
          <a:bodyPr/>
          <a:lstStyle>
            <a:lvl1pPr algn="ctr" defTabSz="685165">
              <a:spcBef>
                <a:spcPts val="3200"/>
              </a:spcBef>
              <a:defRPr sz="7221">
                <a:solidFill>
                  <a:srgbClr val="A6AAA9"/>
                </a:solidFill>
              </a:defRPr>
            </a:lvl1pPr>
          </a:lstStyle>
          <a:p>
            <a:pPr/>
            <a:r>
              <a:t>Emotional intelligence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295" name="Picture 2" descr="Picture 2"/>
          <p:cNvPicPr>
            <a:picLocks noChangeAspect="1"/>
          </p:cNvPicPr>
          <p:nvPr/>
        </p:nvPicPr>
        <p:blipFill>
          <a:blip r:embed="rId2">
            <a:extLst/>
          </a:blip>
          <a:stretch>
            <a:fillRect/>
          </a:stretch>
        </p:blipFill>
        <p:spPr>
          <a:xfrm>
            <a:off x="7150068" y="2874838"/>
            <a:ext cx="10083864" cy="10015360"/>
          </a:xfrm>
          <a:prstGeom prst="rect">
            <a:avLst/>
          </a:prstGeom>
          <a:ln w="12700">
            <a:miter lim="400000"/>
          </a:ln>
        </p:spPr>
      </p:pic>
      <p:sp>
        <p:nvSpPr>
          <p:cNvPr id="296" name="Robert plutchik - Wheel of emotions"/>
          <p:cNvSpPr txBox="1"/>
          <p:nvPr>
            <p:ph type="title"/>
          </p:nvPr>
        </p:nvSpPr>
        <p:spPr>
          <a:xfrm>
            <a:off x="6286500" y="1464851"/>
            <a:ext cx="11811000" cy="1016001"/>
          </a:xfrm>
          <a:prstGeom prst="rect">
            <a:avLst/>
          </a:prstGeom>
        </p:spPr>
        <p:txBody>
          <a:bodyPr/>
          <a:lstStyle>
            <a:lvl1pPr algn="ctr" defTabSz="676909">
              <a:spcBef>
                <a:spcPts val="3100"/>
              </a:spcBef>
              <a:defRPr sz="7133">
                <a:solidFill>
                  <a:srgbClr val="A6AAA9"/>
                </a:solidFill>
              </a:defRPr>
            </a:lvl1pPr>
          </a:lstStyle>
          <a:p>
            <a:pPr/>
            <a:r>
              <a:t>Robert plutchik - Wheel of emotions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98" name="Social and Emotional Intelligence Ingredients"/>
          <p:cNvSpPr txBox="1"/>
          <p:nvPr>
            <p:ph type="title"/>
          </p:nvPr>
        </p:nvSpPr>
        <p:spPr>
          <a:xfrm>
            <a:off x="4662584" y="1524108"/>
            <a:ext cx="15058832" cy="1016001"/>
          </a:xfrm>
          <a:prstGeom prst="rect">
            <a:avLst/>
          </a:prstGeom>
        </p:spPr>
        <p:txBody>
          <a:bodyPr/>
          <a:lstStyle>
            <a:lvl1pPr algn="ctr" defTabSz="685165">
              <a:spcBef>
                <a:spcPts val="3200"/>
              </a:spcBef>
              <a:defRPr sz="7221">
                <a:solidFill>
                  <a:srgbClr val="A6AAA9"/>
                </a:solidFill>
              </a:defRPr>
            </a:lvl1pPr>
          </a:lstStyle>
          <a:p>
            <a:pPr/>
            <a:r>
              <a:t>Social and Emotional Intelligence Ingredients</a:t>
            </a:r>
          </a:p>
        </p:txBody>
      </p:sp>
      <p:pic>
        <p:nvPicPr>
          <p:cNvPr id="299" name="Imagen" descr="Imagen"/>
          <p:cNvPicPr>
            <a:picLocks noChangeAspect="1"/>
          </p:cNvPicPr>
          <p:nvPr/>
        </p:nvPicPr>
        <p:blipFill>
          <a:blip r:embed="rId2">
            <a:extLst/>
          </a:blip>
          <a:stretch>
            <a:fillRect/>
          </a:stretch>
        </p:blipFill>
        <p:spPr>
          <a:xfrm>
            <a:off x="7102463" y="3091858"/>
            <a:ext cx="10179074" cy="10173884"/>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301" name="The Emotional ABCs"/>
          <p:cNvSpPr txBox="1"/>
          <p:nvPr>
            <p:ph type="title"/>
          </p:nvPr>
        </p:nvSpPr>
        <p:spPr>
          <a:prstGeom prst="rect">
            <a:avLst/>
          </a:prstGeom>
        </p:spPr>
        <p:txBody>
          <a:bodyPr/>
          <a:lstStyle>
            <a:lvl1pPr defTabSz="685165">
              <a:spcBef>
                <a:spcPts val="3200"/>
              </a:spcBef>
              <a:defRPr sz="7221">
                <a:solidFill>
                  <a:srgbClr val="FFFFFF"/>
                </a:solidFill>
              </a:defRPr>
            </a:lvl1pPr>
          </a:lstStyle>
          <a:p>
            <a:pPr/>
            <a:r>
              <a:t>The Emotional ABCs</a:t>
            </a:r>
          </a:p>
        </p:txBody>
      </p:sp>
      <p:sp>
        <p:nvSpPr>
          <p:cNvPr id="302" name="For Goleman and many researchers and educators, children need to learn about their emotions and how they can help or hinder their Intellectual progress…"/>
          <p:cNvSpPr txBox="1"/>
          <p:nvPr>
            <p:ph type="body" sz="half" idx="1"/>
          </p:nvPr>
        </p:nvSpPr>
        <p:spPr>
          <a:xfrm>
            <a:off x="939769" y="5230223"/>
            <a:ext cx="20973151" cy="5897154"/>
          </a:xfrm>
          <a:prstGeom prst="rect">
            <a:avLst/>
          </a:prstGeom>
        </p:spPr>
        <p:txBody>
          <a:bodyPr/>
          <a:lstStyle/>
          <a:p>
            <a:pPr marL="419100" indent="-419100" defTabSz="792479">
              <a:lnSpc>
                <a:spcPct val="120000"/>
              </a:lnSpc>
              <a:spcBef>
                <a:spcPts val="3700"/>
              </a:spcBef>
              <a:buClr>
                <a:srgbClr val="FFFFFF"/>
              </a:buClr>
              <a:buChar char="•"/>
              <a:defRPr cap="all" sz="3167">
                <a:solidFill>
                  <a:srgbClr val="FFFFFF"/>
                </a:solidFill>
              </a:defRPr>
            </a:pPr>
            <a:r>
              <a:t>For Goleman and many researchers and educators, children need to learn about their emotions and how they can help or hinder their Intellectual progress</a:t>
            </a:r>
          </a:p>
          <a:p>
            <a:pPr marL="419100" indent="-419100" defTabSz="792479">
              <a:lnSpc>
                <a:spcPct val="120000"/>
              </a:lnSpc>
              <a:spcBef>
                <a:spcPts val="3700"/>
              </a:spcBef>
              <a:buClr>
                <a:srgbClr val="FFFFFF"/>
              </a:buClr>
              <a:buChar char="•"/>
              <a:defRPr cap="all" sz="3167">
                <a:solidFill>
                  <a:srgbClr val="FFFFFF"/>
                </a:solidFill>
              </a:defRPr>
            </a:pPr>
            <a:r>
              <a:t>Intellect cannot work best without Emotional Intelligence </a:t>
            </a:r>
          </a:p>
          <a:p>
            <a:pPr marL="419100" indent="-419100" defTabSz="792479">
              <a:lnSpc>
                <a:spcPct val="120000"/>
              </a:lnSpc>
              <a:spcBef>
                <a:spcPts val="3700"/>
              </a:spcBef>
              <a:buClr>
                <a:srgbClr val="FFFFFF"/>
              </a:buClr>
              <a:buChar char="•"/>
              <a:defRPr cap="all" sz="3167">
                <a:solidFill>
                  <a:srgbClr val="FFFFFF"/>
                </a:solidFill>
              </a:defRPr>
            </a:pPr>
            <a:r>
              <a:t>Just like human languages, the emotional language needs to be comprehended, translated</a:t>
            </a:r>
          </a:p>
          <a:p>
            <a:pPr marL="0" indent="0" defTabSz="877560">
              <a:lnSpc>
                <a:spcPct val="90000"/>
              </a:lnSpc>
              <a:spcBef>
                <a:spcPts val="900"/>
              </a:spcBef>
              <a:buClrTx/>
              <a:buSzTx/>
              <a:buFontTx/>
              <a:buNone/>
              <a:defRPr i="1" sz="3359">
                <a:solidFill>
                  <a:srgbClr val="FFFFFF"/>
                </a:solidFill>
                <a:latin typeface="Avenir Next Regular"/>
                <a:ea typeface="Avenir Next Regular"/>
                <a:cs typeface="Avenir Next Regular"/>
                <a:sym typeface="Avenir Next Regular"/>
              </a:defRPr>
            </a:pPr>
            <a:r>
              <a:t>“Feelings are typically indispensable to rational decisions; they point us in the proper direction.” D. Goleman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175" name="WHAT IS POSITIVE PSYCHOLOGY?"/>
          <p:cNvSpPr txBox="1"/>
          <p:nvPr>
            <p:ph type="title"/>
          </p:nvPr>
        </p:nvSpPr>
        <p:spPr>
          <a:xfrm>
            <a:off x="761999" y="2146299"/>
            <a:ext cx="22860001" cy="1016001"/>
          </a:xfrm>
          <a:prstGeom prst="rect">
            <a:avLst/>
          </a:prstGeom>
        </p:spPr>
        <p:txBody>
          <a:bodyPr/>
          <a:lstStyle>
            <a:lvl1pPr algn="ctr" defTabSz="685165">
              <a:spcBef>
                <a:spcPts val="3200"/>
              </a:spcBef>
              <a:defRPr sz="7221">
                <a:solidFill>
                  <a:srgbClr val="FFFFFF"/>
                </a:solidFill>
              </a:defRPr>
            </a:lvl1pPr>
          </a:lstStyle>
          <a:p>
            <a:pPr/>
            <a:r>
              <a:t>WHAT IS POSITIVE PSYCHOLOGY?</a:t>
            </a:r>
          </a:p>
        </p:txBody>
      </p:sp>
      <p:pic>
        <p:nvPicPr>
          <p:cNvPr id="176" name="What is Positive Psychology?Online Media 3" descr="What is Positive Psychology?Online Media 3"/>
          <p:cNvPicPr>
            <a:picLocks noChangeAspect="0"/>
          </p:cNvPicPr>
          <p:nvPr>
            <a:videoFile xmlns:mc="http://schemas.openxmlformats.org/markup-compatibility/2006" r:link="rId2" mc:Ignorable="aiw"/>
          </p:nvPr>
        </p:nvPicPr>
        <p:blipFill>
          <a:blip r:embed="rId3">
            <a:extLst/>
          </a:blip>
          <a:stretch>
            <a:fillRect/>
          </a:stretch>
        </p:blipFill>
        <p:spPr>
          <a:xfrm>
            <a:off x="5154100" y="4219385"/>
            <a:ext cx="14075800" cy="791883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76"/>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76"/>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176"/>
                </p:tgtEl>
              </p:cMediaNode>
            </p:video>
            <p:seq concurrent="1" prevAc="none" nextAc="seek">
              <p:cTn id="12" evtFilter="cancelBubble" nodeType="interactiveSeq" restart="whenNotActive" fill="hold">
                <p:stCondLst>
                  <p:cond delay="0" evt="onClick">
                    <p:tgtEl>
                      <p:spTgt spid="176"/>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176"/>
                                        </p:tgtEl>
                                      </p:cBhvr>
                                    </p:cmd>
                                  </p:childTnLst>
                                </p:cTn>
                              </p:par>
                            </p:childTnLst>
                          </p:cTn>
                        </p:par>
                      </p:childTnLst>
                    </p:cTn>
                  </p:par>
                </p:childTnLst>
              </p:cTn>
              <p:nextCondLst>
                <p:cond delay="0" evt="onClick">
                  <p:tgtEl>
                    <p:spTgt spid="17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78" name="The PERMA Model of Well Being"/>
          <p:cNvSpPr txBox="1"/>
          <p:nvPr>
            <p:ph type="title"/>
          </p:nvPr>
        </p:nvSpPr>
        <p:spPr>
          <a:xfrm>
            <a:off x="6286500" y="2146299"/>
            <a:ext cx="11811001" cy="1016001"/>
          </a:xfrm>
          <a:prstGeom prst="rect">
            <a:avLst/>
          </a:prstGeom>
        </p:spPr>
        <p:txBody>
          <a:bodyPr/>
          <a:lstStyle>
            <a:lvl1pPr algn="ctr" defTabSz="685165">
              <a:spcBef>
                <a:spcPts val="3200"/>
              </a:spcBef>
              <a:defRPr sz="7221">
                <a:solidFill>
                  <a:srgbClr val="A6AAA9"/>
                </a:solidFill>
              </a:defRPr>
            </a:lvl1pPr>
          </a:lstStyle>
          <a:p>
            <a:pPr/>
            <a:r>
              <a:t>The PERMA Model of Well Being</a:t>
            </a:r>
          </a:p>
        </p:txBody>
      </p:sp>
      <p:pic>
        <p:nvPicPr>
          <p:cNvPr id="179" name="perma.jpg" descr="perma.jpg"/>
          <p:cNvPicPr>
            <a:picLocks noChangeAspect="1"/>
          </p:cNvPicPr>
          <p:nvPr/>
        </p:nvPicPr>
        <p:blipFill>
          <a:blip r:embed="rId2">
            <a:extLst/>
          </a:blip>
          <a:stretch>
            <a:fillRect/>
          </a:stretch>
        </p:blipFill>
        <p:spPr>
          <a:xfrm>
            <a:off x="5078921" y="3617996"/>
            <a:ext cx="14226158" cy="912160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Active Constructive responding Model (Gable, Reis, Impett, &amp; Asher, 2004)."/>
          <p:cNvSpPr txBox="1"/>
          <p:nvPr>
            <p:ph type="title"/>
          </p:nvPr>
        </p:nvSpPr>
        <p:spPr>
          <a:xfrm>
            <a:off x="761999" y="2146300"/>
            <a:ext cx="22860001" cy="1016001"/>
          </a:xfrm>
          <a:prstGeom prst="rect">
            <a:avLst/>
          </a:prstGeom>
        </p:spPr>
        <p:txBody>
          <a:bodyPr/>
          <a:lstStyle>
            <a:lvl1pPr algn="ctr" defTabSz="668655">
              <a:spcBef>
                <a:spcPts val="3100"/>
              </a:spcBef>
              <a:defRPr sz="7047">
                <a:solidFill>
                  <a:srgbClr val="A6AAA9"/>
                </a:solidFill>
              </a:defRPr>
            </a:lvl1pPr>
          </a:lstStyle>
          <a:p>
            <a:pPr/>
            <a:r>
              <a:t>Active Constructive responding Model (Gable, Reis, Impett, &amp; Asher, 2004).</a:t>
            </a:r>
          </a:p>
        </p:txBody>
      </p:sp>
      <p:pic>
        <p:nvPicPr>
          <p:cNvPr id="182" name="Picture 7" descr="Picture 7"/>
          <p:cNvPicPr>
            <a:picLocks noChangeAspect="1"/>
          </p:cNvPicPr>
          <p:nvPr/>
        </p:nvPicPr>
        <p:blipFill>
          <a:blip r:embed="rId2">
            <a:extLst/>
          </a:blip>
          <a:stretch>
            <a:fillRect/>
          </a:stretch>
        </p:blipFill>
        <p:spPr>
          <a:xfrm>
            <a:off x="6885699" y="3774570"/>
            <a:ext cx="10612602" cy="880846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184" name="What is conflict?"/>
          <p:cNvSpPr txBox="1"/>
          <p:nvPr>
            <p:ph type="title" idx="4294967295"/>
          </p:nvPr>
        </p:nvSpPr>
        <p:spPr>
          <a:xfrm>
            <a:off x="762000" y="2159000"/>
            <a:ext cx="11811000" cy="1016000"/>
          </a:xfrm>
          <a:prstGeom prst="rect">
            <a:avLst/>
          </a:prstGeom>
        </p:spPr>
        <p:txBody>
          <a:bodyPr/>
          <a:lstStyle>
            <a:lvl1pPr defTabSz="685165">
              <a:spcBef>
                <a:spcPts val="3200"/>
              </a:spcBef>
              <a:defRPr sz="7221">
                <a:solidFill>
                  <a:srgbClr val="FFFFFF"/>
                </a:solidFill>
              </a:defRPr>
            </a:lvl1pPr>
          </a:lstStyle>
          <a:p>
            <a:pPr/>
            <a:r>
              <a:t>What is conflict?</a:t>
            </a:r>
          </a:p>
        </p:txBody>
      </p:sp>
      <p:sp>
        <p:nvSpPr>
          <p:cNvPr id="185" name="“Conflict is the process which begins when one party perceives that the other has frustrated, or is about to frustrate, some concern of his.”…"/>
          <p:cNvSpPr txBox="1"/>
          <p:nvPr>
            <p:ph type="body" sz="half" idx="1"/>
          </p:nvPr>
        </p:nvSpPr>
        <p:spPr>
          <a:xfrm>
            <a:off x="762000" y="3860800"/>
            <a:ext cx="11811000" cy="8585200"/>
          </a:xfrm>
          <a:prstGeom prst="rect">
            <a:avLst/>
          </a:prstGeom>
        </p:spPr>
        <p:txBody>
          <a:bodyPr/>
          <a:lstStyle/>
          <a:p>
            <a:pPr marL="0" indent="0" defTabSz="693419">
              <a:spcBef>
                <a:spcPts val="3200"/>
              </a:spcBef>
              <a:buClrTx/>
              <a:buSzTx/>
              <a:buFont typeface="Arial"/>
              <a:buNone/>
              <a:defRPr sz="4032">
                <a:solidFill>
                  <a:srgbClr val="FFFFFF"/>
                </a:solidFill>
              </a:defRPr>
            </a:pPr>
            <a:r>
              <a:t>“Conflict is the process which begins when one party </a:t>
            </a:r>
            <a:r>
              <a:rPr i="1">
                <a:latin typeface="Avenir Next Regular"/>
                <a:ea typeface="Avenir Next Regular"/>
                <a:cs typeface="Avenir Next Regular"/>
                <a:sym typeface="Avenir Next Regular"/>
              </a:rPr>
              <a:t>perceives</a:t>
            </a:r>
            <a:r>
              <a:t> that the other has frustrated, or is about to frustrate, some concern of his.”</a:t>
            </a:r>
          </a:p>
          <a:p>
            <a:pPr marL="0" indent="0" defTabSz="693419">
              <a:spcBef>
                <a:spcPts val="3200"/>
              </a:spcBef>
              <a:buClrTx/>
              <a:buSzTx/>
              <a:buFont typeface="Arial"/>
              <a:buNone/>
              <a:defRPr sz="4032">
                <a:solidFill>
                  <a:srgbClr val="FFFFFF"/>
                </a:solidFill>
              </a:defRPr>
            </a:pPr>
            <a:r>
              <a:t> K.W. Thomas</a:t>
            </a:r>
          </a:p>
          <a:p>
            <a:pPr marL="0" indent="0" defTabSz="693419">
              <a:spcBef>
                <a:spcPts val="3200"/>
              </a:spcBef>
              <a:buClrTx/>
              <a:buSzTx/>
              <a:buFont typeface="Arial"/>
              <a:buNone/>
              <a:defRPr sz="4032">
                <a:solidFill>
                  <a:srgbClr val="FFFFFF"/>
                </a:solidFill>
              </a:defRPr>
            </a:pPr>
            <a:endParaRPr sz="2100"/>
          </a:p>
          <a:p>
            <a:pPr marL="368574" indent="-368574" defTabSz="693419">
              <a:spcBef>
                <a:spcPts val="3200"/>
              </a:spcBef>
              <a:buClrTx/>
              <a:buSzPct val="100000"/>
              <a:buFont typeface="Arial"/>
              <a:buChar char="•"/>
              <a:defRPr sz="4032">
                <a:solidFill>
                  <a:srgbClr val="FFFFFF"/>
                </a:solidFill>
              </a:defRPr>
            </a:pPr>
            <a:r>
              <a:t>Conflict can be an expression of </a:t>
            </a:r>
          </a:p>
          <a:p>
            <a:pPr lvl="1" marL="752507" indent="-368574" defTabSz="693419">
              <a:spcBef>
                <a:spcPts val="3200"/>
              </a:spcBef>
              <a:buClrTx/>
              <a:buSzPct val="100000"/>
              <a:buFont typeface="Arial"/>
              <a:buChar char="•"/>
              <a:defRPr sz="4032">
                <a:solidFill>
                  <a:srgbClr val="FFFFFF"/>
                </a:solidFill>
              </a:defRPr>
            </a:pPr>
            <a:r>
              <a:t>Hostility</a:t>
            </a:r>
            <a:endParaRPr sz="1595"/>
          </a:p>
          <a:p>
            <a:pPr lvl="1" marL="752507" indent="-368574" defTabSz="693419">
              <a:spcBef>
                <a:spcPts val="3200"/>
              </a:spcBef>
              <a:buClrTx/>
              <a:buSzPct val="100000"/>
              <a:buFont typeface="Arial"/>
              <a:buChar char="•"/>
              <a:defRPr sz="4032">
                <a:solidFill>
                  <a:srgbClr val="FFFFFF"/>
                </a:solidFill>
              </a:defRPr>
            </a:pPr>
            <a:r>
              <a:t>Antagonism</a:t>
            </a:r>
            <a:endParaRPr sz="1595"/>
          </a:p>
          <a:p>
            <a:pPr lvl="1" marL="752507" indent="-368574" defTabSz="693419">
              <a:spcBef>
                <a:spcPts val="3200"/>
              </a:spcBef>
              <a:buClrTx/>
              <a:buSzPct val="100000"/>
              <a:buFont typeface="Arial"/>
              <a:buChar char="•"/>
              <a:defRPr sz="4032">
                <a:solidFill>
                  <a:srgbClr val="FFFFFF"/>
                </a:solidFill>
              </a:defRPr>
            </a:pPr>
            <a:r>
              <a:t>Misunderstandings</a:t>
            </a:r>
          </a:p>
        </p:txBody>
      </p:sp>
      <p:pic>
        <p:nvPicPr>
          <p:cNvPr id="186" name="Imagen" descr="Imagen"/>
          <p:cNvPicPr>
            <a:picLocks noChangeAspect="1"/>
          </p:cNvPicPr>
          <p:nvPr/>
        </p:nvPicPr>
        <p:blipFill>
          <a:blip r:embed="rId2">
            <a:extLst/>
          </a:blip>
          <a:stretch>
            <a:fillRect/>
          </a:stretch>
        </p:blipFill>
        <p:spPr>
          <a:xfrm>
            <a:off x="15283751" y="4705349"/>
            <a:ext cx="6464301" cy="43053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88" name="Imagen" descr="Imagen"/>
          <p:cNvPicPr>
            <a:picLocks noChangeAspect="1"/>
          </p:cNvPicPr>
          <p:nvPr>
            <p:ph type="pic" idx="22"/>
          </p:nvPr>
        </p:nvPicPr>
        <p:blipFill>
          <a:blip r:embed="rId2">
            <a:extLst/>
          </a:blip>
          <a:srcRect l="0" t="0" r="0" b="0"/>
          <a:stretch>
            <a:fillRect/>
          </a:stretch>
        </p:blipFill>
        <p:spPr>
          <a:xfrm>
            <a:off x="13335000" y="4125918"/>
            <a:ext cx="10287000" cy="6861164"/>
          </a:xfrm>
          <a:prstGeom prst="rect">
            <a:avLst/>
          </a:prstGeom>
        </p:spPr>
      </p:pic>
      <p:sp>
        <p:nvSpPr>
          <p:cNvPr id="189" name="Who can be in conflict at school?"/>
          <p:cNvSpPr txBox="1"/>
          <p:nvPr>
            <p:ph type="title"/>
          </p:nvPr>
        </p:nvSpPr>
        <p:spPr>
          <a:prstGeom prst="rect">
            <a:avLst/>
          </a:prstGeom>
        </p:spPr>
        <p:txBody>
          <a:bodyPr/>
          <a:lstStyle>
            <a:lvl1pPr defTabSz="685165">
              <a:spcBef>
                <a:spcPts val="3200"/>
              </a:spcBef>
              <a:defRPr sz="7221">
                <a:solidFill>
                  <a:srgbClr val="A6AAA9"/>
                </a:solidFill>
              </a:defRPr>
            </a:lvl1pPr>
          </a:lstStyle>
          <a:p>
            <a:pPr/>
            <a:r>
              <a:t>Who can be in conflict at school?</a:t>
            </a:r>
          </a:p>
        </p:txBody>
      </p:sp>
      <p:sp>
        <p:nvSpPr>
          <p:cNvPr id="190" name="Student vs. Student…"/>
          <p:cNvSpPr txBox="1"/>
          <p:nvPr>
            <p:ph type="body" sz="half" idx="1"/>
          </p:nvPr>
        </p:nvSpPr>
        <p:spPr>
          <a:prstGeom prst="rect">
            <a:avLst/>
          </a:prstGeom>
        </p:spPr>
        <p:txBody>
          <a:bodyPr/>
          <a:lstStyle/>
          <a:p>
            <a:pPr marL="412661" indent="-412661" defTabSz="652145">
              <a:spcBef>
                <a:spcPts val="3000"/>
              </a:spcBef>
              <a:buClrTx/>
              <a:buSzPct val="100000"/>
              <a:buFont typeface="Arial"/>
              <a:buChar char="•"/>
              <a:defRPr cap="all" sz="3792">
                <a:solidFill>
                  <a:srgbClr val="A6AAA9"/>
                </a:solidFill>
              </a:defRPr>
            </a:pPr>
            <a:r>
              <a:t>Student vs. Student</a:t>
            </a:r>
          </a:p>
          <a:p>
            <a:pPr marL="412661" indent="-412661" defTabSz="652145">
              <a:spcBef>
                <a:spcPts val="3000"/>
              </a:spcBef>
              <a:buClrTx/>
              <a:buSzPct val="100000"/>
              <a:buFont typeface="Arial"/>
              <a:buChar char="•"/>
              <a:defRPr cap="all" sz="3792">
                <a:solidFill>
                  <a:srgbClr val="A6AAA9"/>
                </a:solidFill>
              </a:defRPr>
            </a:pPr>
            <a:r>
              <a:t>Group of students vs. Individual student</a:t>
            </a:r>
          </a:p>
          <a:p>
            <a:pPr marL="412661" indent="-412661" defTabSz="652145">
              <a:spcBef>
                <a:spcPts val="3000"/>
              </a:spcBef>
              <a:buClrTx/>
              <a:buSzPct val="100000"/>
              <a:buFont typeface="Arial"/>
              <a:buChar char="•"/>
              <a:defRPr cap="all" sz="3792">
                <a:solidFill>
                  <a:srgbClr val="A6AAA9"/>
                </a:solidFill>
              </a:defRPr>
            </a:pPr>
            <a:r>
              <a:t>Teacher vs. Student</a:t>
            </a:r>
          </a:p>
          <a:p>
            <a:pPr marL="412661" indent="-412661" defTabSz="652145">
              <a:spcBef>
                <a:spcPts val="3000"/>
              </a:spcBef>
              <a:buClrTx/>
              <a:buSzPct val="100000"/>
              <a:buFont typeface="Arial"/>
              <a:buChar char="•"/>
              <a:defRPr cap="all" sz="3792">
                <a:solidFill>
                  <a:srgbClr val="A6AAA9"/>
                </a:solidFill>
              </a:defRPr>
            </a:pPr>
            <a:r>
              <a:t>Teacher vs. Teacher</a:t>
            </a:r>
          </a:p>
          <a:p>
            <a:pPr marL="412661" indent="-412661" defTabSz="652145">
              <a:spcBef>
                <a:spcPts val="3000"/>
              </a:spcBef>
              <a:buClrTx/>
              <a:buSzPct val="100000"/>
              <a:buFont typeface="Arial"/>
              <a:buChar char="•"/>
              <a:defRPr cap="all" sz="3792">
                <a:solidFill>
                  <a:srgbClr val="A6AAA9"/>
                </a:solidFill>
              </a:defRPr>
            </a:pPr>
            <a:r>
              <a:t>Teachers vs. Administration/Management</a:t>
            </a:r>
          </a:p>
          <a:p>
            <a:pPr marL="412661" indent="-412661" defTabSz="652145">
              <a:spcBef>
                <a:spcPts val="3000"/>
              </a:spcBef>
              <a:buClrTx/>
              <a:buSzPct val="100000"/>
              <a:buFont typeface="Arial"/>
              <a:buChar char="•"/>
              <a:defRPr cap="all" sz="3792">
                <a:solidFill>
                  <a:srgbClr val="A6AAA9"/>
                </a:solidFill>
              </a:defRPr>
            </a:pPr>
            <a:r>
              <a:t>Teachers vs. Families</a:t>
            </a:r>
          </a:p>
          <a:p>
            <a:pPr marL="412661" indent="-412661" defTabSz="652145">
              <a:spcBef>
                <a:spcPts val="3000"/>
              </a:spcBef>
              <a:buClrTx/>
              <a:buSzPct val="100000"/>
              <a:buFont typeface="Arial"/>
              <a:buChar char="•"/>
              <a:defRPr cap="all" sz="3792">
                <a:solidFill>
                  <a:srgbClr val="A6AAA9"/>
                </a:solidFill>
              </a:defRPr>
            </a:pPr>
            <a:r>
              <a:t>Families vs. Families</a:t>
            </a:r>
          </a:p>
          <a:p>
            <a:pPr marL="412661" indent="-412661" defTabSz="652145">
              <a:spcBef>
                <a:spcPts val="3000"/>
              </a:spcBef>
              <a:buClrTx/>
              <a:buSzPct val="100000"/>
              <a:buFont typeface="Arial"/>
              <a:buChar char="•"/>
              <a:defRPr cap="all" sz="3792">
                <a:solidFill>
                  <a:srgbClr val="A6AAA9"/>
                </a:solidFill>
              </a:defRPr>
            </a:pPr>
            <a:r>
              <a:t>Families vs. Administration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AAA9"/>
        </a:solidFill>
      </p:bgPr>
    </p:bg>
    <p:spTree>
      <p:nvGrpSpPr>
        <p:cNvPr id="1" name=""/>
        <p:cNvGrpSpPr/>
        <p:nvPr/>
      </p:nvGrpSpPr>
      <p:grpSpPr>
        <a:xfrm>
          <a:off x="0" y="0"/>
          <a:ext cx="0" cy="0"/>
          <a:chOff x="0" y="0"/>
          <a:chExt cx="0" cy="0"/>
        </a:xfrm>
      </p:grpSpPr>
      <p:sp>
        <p:nvSpPr>
          <p:cNvPr id="192" name="It makes problems evident…"/>
          <p:cNvSpPr txBox="1"/>
          <p:nvPr>
            <p:ph type="body" sz="half" idx="1"/>
          </p:nvPr>
        </p:nvSpPr>
        <p:spPr>
          <a:xfrm>
            <a:off x="761999" y="4419197"/>
            <a:ext cx="22860001" cy="4877606"/>
          </a:xfrm>
          <a:prstGeom prst="rect">
            <a:avLst/>
          </a:prstGeom>
        </p:spPr>
        <p:txBody>
          <a:bodyPr/>
          <a:lstStyle/>
          <a:p>
            <a:pPr>
              <a:buClr>
                <a:srgbClr val="FFFFFF"/>
              </a:buClr>
              <a:buSzPct val="100000"/>
              <a:buChar char="•"/>
              <a:defRPr cap="all" sz="4000">
                <a:solidFill>
                  <a:srgbClr val="FFFFFF"/>
                </a:solidFill>
              </a:defRPr>
            </a:pPr>
            <a:r>
              <a:t>It makes problems evident</a:t>
            </a:r>
          </a:p>
          <a:p>
            <a:pPr>
              <a:buClr>
                <a:srgbClr val="FFFFFF"/>
              </a:buClr>
              <a:buSzPct val="100000"/>
              <a:buChar char="•"/>
              <a:defRPr cap="all" sz="4000">
                <a:solidFill>
                  <a:srgbClr val="FFFFFF"/>
                </a:solidFill>
              </a:defRPr>
            </a:pPr>
            <a:r>
              <a:t>Opens doors to change</a:t>
            </a:r>
          </a:p>
          <a:p>
            <a:pPr>
              <a:buClr>
                <a:srgbClr val="FFFFFF"/>
              </a:buClr>
              <a:buSzPct val="100000"/>
              <a:buChar char="•"/>
              <a:defRPr cap="all" sz="4000">
                <a:solidFill>
                  <a:srgbClr val="FFFFFF"/>
                </a:solidFill>
              </a:defRPr>
            </a:pPr>
            <a:r>
              <a:t>Helps people to “be real”, authentic</a:t>
            </a:r>
          </a:p>
          <a:p>
            <a:pPr>
              <a:buClr>
                <a:srgbClr val="FFFFFF"/>
              </a:buClr>
              <a:buSzPct val="100000"/>
              <a:buChar char="•"/>
              <a:defRPr cap="all" sz="4000">
                <a:solidFill>
                  <a:srgbClr val="FFFFFF"/>
                </a:solidFill>
              </a:defRPr>
            </a:pPr>
            <a:r>
              <a:t>Helps find benefits from diversity</a:t>
            </a:r>
          </a:p>
        </p:txBody>
      </p:sp>
      <p:sp>
        <p:nvSpPr>
          <p:cNvPr id="193" name="Conflict is inevitable… and often good!"/>
          <p:cNvSpPr txBox="1"/>
          <p:nvPr>
            <p:ph type="title" idx="4294967295"/>
          </p:nvPr>
        </p:nvSpPr>
        <p:spPr>
          <a:xfrm>
            <a:off x="762000" y="2159000"/>
            <a:ext cx="13482168" cy="1201675"/>
          </a:xfrm>
          <a:prstGeom prst="rect">
            <a:avLst/>
          </a:prstGeom>
        </p:spPr>
        <p:txBody>
          <a:bodyPr/>
          <a:lstStyle>
            <a:lvl1pPr defTabSz="701675">
              <a:spcBef>
                <a:spcPts val="3300"/>
              </a:spcBef>
              <a:defRPr sz="7395">
                <a:solidFill>
                  <a:srgbClr val="FFFFFF"/>
                </a:solidFill>
              </a:defRPr>
            </a:lvl1pPr>
          </a:lstStyle>
          <a:p>
            <a:pPr/>
            <a:r>
              <a:t>Conflict is inevitable… and often good!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80000"/>
          </a:lnSpc>
          <a:spcBef>
            <a:spcPts val="0"/>
          </a:spcBef>
          <a:spcAft>
            <a:spcPts val="0"/>
          </a:spcAft>
          <a:buClrTx/>
          <a:buSzTx/>
          <a:buFontTx/>
          <a:buNone/>
          <a:tabLst/>
          <a:defRPr b="0" baseline="0" cap="all" i="0" spc="0" strike="noStrike" sz="4000" u="none" kumimoji="0" normalizeH="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80000"/>
          </a:lnSpc>
          <a:spcBef>
            <a:spcPts val="0"/>
          </a:spcBef>
          <a:spcAft>
            <a:spcPts val="0"/>
          </a:spcAft>
          <a:buClrTx/>
          <a:buSzTx/>
          <a:buFontTx/>
          <a:buNone/>
          <a:tabLst/>
          <a:defRPr b="0" baseline="0" cap="all" i="0" spc="0" strike="noStrike" sz="4000" u="none" kumimoji="0" normalizeH="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